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61"/>
  </p:notesMasterIdLst>
  <p:sldIdLst>
    <p:sldId id="488" r:id="rId2"/>
    <p:sldId id="1219" r:id="rId3"/>
    <p:sldId id="1220" r:id="rId4"/>
    <p:sldId id="1279" r:id="rId5"/>
    <p:sldId id="1280" r:id="rId6"/>
    <p:sldId id="1281" r:id="rId7"/>
    <p:sldId id="1282" r:id="rId8"/>
    <p:sldId id="1288" r:id="rId9"/>
    <p:sldId id="1283" r:id="rId10"/>
    <p:sldId id="1221" r:id="rId11"/>
    <p:sldId id="1222" r:id="rId12"/>
    <p:sldId id="1218" r:id="rId13"/>
    <p:sldId id="1289" r:id="rId14"/>
    <p:sldId id="1225" r:id="rId15"/>
    <p:sldId id="1227" r:id="rId16"/>
    <p:sldId id="1226" r:id="rId17"/>
    <p:sldId id="1266" r:id="rId18"/>
    <p:sldId id="1228" r:id="rId19"/>
    <p:sldId id="1231" r:id="rId20"/>
    <p:sldId id="1229" r:id="rId21"/>
    <p:sldId id="1230" r:id="rId22"/>
    <p:sldId id="1235" r:id="rId23"/>
    <p:sldId id="1239" r:id="rId24"/>
    <p:sldId id="1240" r:id="rId25"/>
    <p:sldId id="1243" r:id="rId26"/>
    <p:sldId id="1293" r:id="rId27"/>
    <p:sldId id="1294" r:id="rId28"/>
    <p:sldId id="1246" r:id="rId29"/>
    <p:sldId id="1247" r:id="rId30"/>
    <p:sldId id="1290" r:id="rId31"/>
    <p:sldId id="1296" r:id="rId32"/>
    <p:sldId id="1295" r:id="rId33"/>
    <p:sldId id="1267" r:id="rId34"/>
    <p:sldId id="1249" r:id="rId35"/>
    <p:sldId id="1236" r:id="rId36"/>
    <p:sldId id="1268" r:id="rId37"/>
    <p:sldId id="1250" r:id="rId38"/>
    <p:sldId id="1251" r:id="rId39"/>
    <p:sldId id="1262" r:id="rId40"/>
    <p:sldId id="1253" r:id="rId41"/>
    <p:sldId id="1252" r:id="rId42"/>
    <p:sldId id="1254" r:id="rId43"/>
    <p:sldId id="1255" r:id="rId44"/>
    <p:sldId id="1256" r:id="rId45"/>
    <p:sldId id="1257" r:id="rId46"/>
    <p:sldId id="1263" r:id="rId47"/>
    <p:sldId id="1259" r:id="rId48"/>
    <p:sldId id="1264" r:id="rId49"/>
    <p:sldId id="1265" r:id="rId50"/>
    <p:sldId id="1269" r:id="rId51"/>
    <p:sldId id="1285" r:id="rId52"/>
    <p:sldId id="1273" r:id="rId53"/>
    <p:sldId id="1297" r:id="rId54"/>
    <p:sldId id="1298" r:id="rId55"/>
    <p:sldId id="1303" r:id="rId56"/>
    <p:sldId id="1304" r:id="rId57"/>
    <p:sldId id="1305" r:id="rId58"/>
    <p:sldId id="1306" r:id="rId59"/>
    <p:sldId id="1307" r:id="rId60"/>
  </p:sldIdLst>
  <p:sldSz cx="9144000" cy="6858000" type="screen4x3"/>
  <p:notesSz cx="6858000" cy="9144000"/>
  <p:embeddedFontLst>
    <p:embeddedFont>
      <p:font typeface="Bebas Neue" panose="020B0606020202050201" pitchFamily="34" charset="0"/>
      <p:regular r:id="rId62"/>
    </p:embeddedFont>
    <p:embeddedFont>
      <p:font typeface="Calibri" panose="020F0502020204030204" pitchFamily="34" charset="0"/>
      <p:regular r:id="rId63"/>
      <p:bold r:id="rId64"/>
      <p:italic r:id="rId65"/>
      <p:boldItalic r:id="rId66"/>
    </p:embeddedFont>
    <p:embeddedFont>
      <p:font typeface="Cascadia Code" panose="020B0609020000020004" pitchFamily="49" charset="0"/>
      <p:regular r:id="rId67"/>
      <p:bold r:id="rId68"/>
      <p:italic r:id="rId69"/>
      <p:boldItalic r:id="rId70"/>
    </p:embeddedFont>
    <p:embeddedFont>
      <p:font typeface="Cascadia Mono" panose="020B0609020000020004" pitchFamily="49" charset="0"/>
      <p:regular r:id="rId71"/>
      <p:bold r:id="rId72"/>
      <p:italic r:id="rId73"/>
      <p:boldItalic r:id="rId74"/>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8FF08"/>
    <a:srgbClr val="FC00C9"/>
    <a:srgbClr val="14A3C7"/>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605" autoAdjust="0"/>
    <p:restoredTop sz="77733" autoAdjust="0"/>
  </p:normalViewPr>
  <p:slideViewPr>
    <p:cSldViewPr snapToGrid="0" snapToObjects="1">
      <p:cViewPr varScale="1">
        <p:scale>
          <a:sx n="49" d="100"/>
          <a:sy n="49" d="100"/>
        </p:scale>
        <p:origin x="1746" y="30"/>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font" Target="fonts/font2.fntdata"/><Relationship Id="rId68" Type="http://schemas.openxmlformats.org/officeDocument/2006/relationships/font" Target="fonts/font7.fntdata"/><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font" Target="fonts/font10.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font" Target="fonts/font5.fntdata"/><Relationship Id="rId74" Type="http://schemas.openxmlformats.org/officeDocument/2006/relationships/font" Target="fonts/font13.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font" Target="fonts/font4.fntdata"/><Relationship Id="rId73" Type="http://schemas.openxmlformats.org/officeDocument/2006/relationships/font" Target="fonts/font12.fntdata"/><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3.fntdata"/><Relationship Id="rId69" Type="http://schemas.openxmlformats.org/officeDocument/2006/relationships/font" Target="fonts/font8.fntdata"/><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11.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6.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1.fntdata"/><Relationship Id="rId70" Type="http://schemas.openxmlformats.org/officeDocument/2006/relationships/font" Target="fonts/font9.fntdata"/><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ssholder for top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b-NO"/>
          </a:p>
        </p:txBody>
      </p:sp>
      <p:sp>
        <p:nvSpPr>
          <p:cNvPr id="3" name="Plassholder for dato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22B83F2-FB0C-4C2B-9968-37F174318B74}" type="datetimeFigureOut">
              <a:rPr lang="nb-NO" smtClean="0"/>
              <a:t>22.03.2022</a:t>
            </a:fld>
            <a:endParaRPr lang="nb-NO"/>
          </a:p>
        </p:txBody>
      </p:sp>
      <p:sp>
        <p:nvSpPr>
          <p:cNvPr id="4" name="Plassholder for lysbilde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nb-NO"/>
          </a:p>
        </p:txBody>
      </p:sp>
      <p:sp>
        <p:nvSpPr>
          <p:cNvPr id="5" name="Plassholder for nota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p>
        </p:txBody>
      </p:sp>
      <p:sp>
        <p:nvSpPr>
          <p:cNvPr id="6" name="Plassholder for bunn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b-NO"/>
          </a:p>
        </p:txBody>
      </p:sp>
      <p:sp>
        <p:nvSpPr>
          <p:cNvPr id="7" name="Plassholder for lysbilde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0F13B46-B8D6-445C-BD73-CDFC2FE914EB}" type="slidenum">
              <a:rPr lang="nb-NO" smtClean="0"/>
              <a:t>‹#›</a:t>
            </a:fld>
            <a:endParaRPr lang="nb-NO"/>
          </a:p>
        </p:txBody>
      </p:sp>
    </p:spTree>
    <p:extLst>
      <p:ext uri="{BB962C8B-B14F-4D97-AF65-F5344CB8AC3E}">
        <p14:creationId xmlns:p14="http://schemas.microsoft.com/office/powerpoint/2010/main" val="24954726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Hi </a:t>
            </a:r>
            <a:r>
              <a:rPr lang="nb-NO" dirty="0" err="1"/>
              <a:t>everyone</a:t>
            </a:r>
            <a:r>
              <a:rPr lang="nb-NO" dirty="0"/>
              <a:t>, my </a:t>
            </a:r>
            <a:r>
              <a:rPr lang="nb-NO" dirty="0" err="1"/>
              <a:t>name</a:t>
            </a:r>
            <a:r>
              <a:rPr lang="nb-NO" dirty="0"/>
              <a:t> is Einar. I am a </a:t>
            </a:r>
            <a:r>
              <a:rPr lang="nb-NO" dirty="0" err="1"/>
              <a:t>backend</a:t>
            </a:r>
            <a:r>
              <a:rPr lang="nb-NO" dirty="0"/>
              <a:t> </a:t>
            </a:r>
            <a:r>
              <a:rPr lang="nb-NO" dirty="0" err="1"/>
              <a:t>developer</a:t>
            </a:r>
            <a:r>
              <a:rPr lang="nb-NO" dirty="0"/>
              <a:t> at NRK TV. </a:t>
            </a:r>
            <a:r>
              <a:rPr lang="nb-NO" dirty="0" err="1"/>
              <a:t>I’m</a:t>
            </a:r>
            <a:r>
              <a:rPr lang="nb-NO" dirty="0"/>
              <a:t> </a:t>
            </a:r>
            <a:r>
              <a:rPr lang="nb-NO" dirty="0" err="1"/>
              <a:t>here</a:t>
            </a:r>
            <a:r>
              <a:rPr lang="nb-NO" dirty="0"/>
              <a:t> to talk </a:t>
            </a:r>
            <a:r>
              <a:rPr lang="nb-NO" dirty="0" err="1"/>
              <a:t>about</a:t>
            </a:r>
            <a:r>
              <a:rPr lang="nb-NO" dirty="0"/>
              <a:t> </a:t>
            </a:r>
            <a:r>
              <a:rPr lang="nb-NO" dirty="0" err="1"/>
              <a:t>how</a:t>
            </a:r>
            <a:r>
              <a:rPr lang="nb-NO" dirty="0"/>
              <a:t> </a:t>
            </a:r>
            <a:r>
              <a:rPr lang="nb-NO" dirty="0" err="1"/>
              <a:t>we</a:t>
            </a:r>
            <a:r>
              <a:rPr lang="nb-NO" dirty="0"/>
              <a:t> </a:t>
            </a:r>
            <a:r>
              <a:rPr lang="nb-NO" dirty="0" err="1"/>
              <a:t>can</a:t>
            </a:r>
            <a:r>
              <a:rPr lang="nb-NO" dirty="0"/>
              <a:t> </a:t>
            </a:r>
            <a:r>
              <a:rPr lang="nb-NO" dirty="0" err="1"/>
              <a:t>use</a:t>
            </a:r>
            <a:r>
              <a:rPr lang="nb-NO" dirty="0"/>
              <a:t> </a:t>
            </a:r>
            <a:r>
              <a:rPr lang="nb-NO" dirty="0" err="1"/>
              <a:t>objects</a:t>
            </a:r>
            <a:r>
              <a:rPr lang="nb-NO" dirty="0"/>
              <a:t> as </a:t>
            </a:r>
            <a:r>
              <a:rPr lang="nb-NO" dirty="0" err="1"/>
              <a:t>means</a:t>
            </a:r>
            <a:r>
              <a:rPr lang="nb-NO" dirty="0"/>
              <a:t> </a:t>
            </a:r>
            <a:r>
              <a:rPr lang="nb-NO" dirty="0" err="1"/>
              <a:t>of</a:t>
            </a:r>
            <a:r>
              <a:rPr lang="nb-NO" dirty="0"/>
              <a:t> </a:t>
            </a:r>
            <a:r>
              <a:rPr lang="nb-NO" dirty="0" err="1"/>
              <a:t>abstraction</a:t>
            </a:r>
            <a:r>
              <a:rPr lang="nb-NO" dirty="0"/>
              <a:t>. </a:t>
            </a:r>
          </a:p>
        </p:txBody>
      </p:sp>
      <p:sp>
        <p:nvSpPr>
          <p:cNvPr id="4" name="Plassholder for lysbildenummer 3"/>
          <p:cNvSpPr>
            <a:spLocks noGrp="1"/>
          </p:cNvSpPr>
          <p:nvPr>
            <p:ph type="sldNum" sz="quarter" idx="5"/>
          </p:nvPr>
        </p:nvSpPr>
        <p:spPr/>
        <p:txBody>
          <a:bodyPr/>
          <a:lstStyle/>
          <a:p>
            <a:fld id="{C0F13B46-B8D6-445C-BD73-CDFC2FE914EB}" type="slidenum">
              <a:rPr lang="nb-NO" smtClean="0"/>
              <a:t>1</a:t>
            </a:fld>
            <a:endParaRPr lang="nb-NO"/>
          </a:p>
        </p:txBody>
      </p:sp>
    </p:spTree>
    <p:extLst>
      <p:ext uri="{BB962C8B-B14F-4D97-AF65-F5344CB8AC3E}">
        <p14:creationId xmlns:p14="http://schemas.microsoft.com/office/powerpoint/2010/main" val="33204817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err="1"/>
              <a:t>But</a:t>
            </a:r>
            <a:r>
              <a:rPr lang="nb-NO" dirty="0"/>
              <a:t> </a:t>
            </a:r>
            <a:r>
              <a:rPr lang="nb-NO" dirty="0" err="1"/>
              <a:t>really</a:t>
            </a:r>
            <a:r>
              <a:rPr lang="nb-NO" dirty="0"/>
              <a:t> </a:t>
            </a:r>
            <a:r>
              <a:rPr lang="nb-NO" dirty="0" err="1"/>
              <a:t>regardless</a:t>
            </a:r>
            <a:r>
              <a:rPr lang="nb-NO" dirty="0"/>
              <a:t> </a:t>
            </a:r>
            <a:r>
              <a:rPr lang="nb-NO" dirty="0" err="1"/>
              <a:t>of</a:t>
            </a:r>
            <a:r>
              <a:rPr lang="nb-NO" dirty="0"/>
              <a:t> </a:t>
            </a:r>
            <a:r>
              <a:rPr lang="nb-NO" dirty="0" err="1"/>
              <a:t>the</a:t>
            </a:r>
            <a:r>
              <a:rPr lang="nb-NO" dirty="0"/>
              <a:t> </a:t>
            </a:r>
            <a:r>
              <a:rPr lang="nb-NO" dirty="0" err="1"/>
              <a:t>structuring</a:t>
            </a:r>
            <a:r>
              <a:rPr lang="nb-NO" dirty="0"/>
              <a:t> </a:t>
            </a:r>
            <a:r>
              <a:rPr lang="nb-NO" dirty="0" err="1"/>
              <a:t>mechanism</a:t>
            </a:r>
            <a:r>
              <a:rPr lang="nb-NO" dirty="0"/>
              <a:t> </a:t>
            </a:r>
            <a:r>
              <a:rPr lang="nb-NO" dirty="0" err="1"/>
              <a:t>we</a:t>
            </a:r>
            <a:r>
              <a:rPr lang="nb-NO" dirty="0"/>
              <a:t> </a:t>
            </a:r>
            <a:r>
              <a:rPr lang="nb-NO" dirty="0" err="1"/>
              <a:t>use</a:t>
            </a:r>
            <a:r>
              <a:rPr lang="nb-NO" dirty="0"/>
              <a:t>, </a:t>
            </a:r>
            <a:r>
              <a:rPr lang="nb-NO" dirty="0" err="1"/>
              <a:t>whether</a:t>
            </a:r>
            <a:r>
              <a:rPr lang="nb-NO" dirty="0"/>
              <a:t> </a:t>
            </a:r>
            <a:r>
              <a:rPr lang="nb-NO" dirty="0" err="1"/>
              <a:t>it’s</a:t>
            </a:r>
            <a:r>
              <a:rPr lang="nb-NO" dirty="0"/>
              <a:t> </a:t>
            </a:r>
            <a:r>
              <a:rPr lang="nb-NO" dirty="0" err="1"/>
              <a:t>classes</a:t>
            </a:r>
            <a:r>
              <a:rPr lang="nb-NO" dirty="0"/>
              <a:t> </a:t>
            </a:r>
            <a:r>
              <a:rPr lang="nb-NO" dirty="0" err="1"/>
              <a:t>of</a:t>
            </a:r>
            <a:r>
              <a:rPr lang="nb-NO" dirty="0"/>
              <a:t> </a:t>
            </a:r>
            <a:r>
              <a:rPr lang="nb-NO" dirty="0" err="1"/>
              <a:t>objects</a:t>
            </a:r>
            <a:r>
              <a:rPr lang="nb-NO" dirty="0"/>
              <a:t> or </a:t>
            </a:r>
            <a:r>
              <a:rPr lang="nb-NO" dirty="0" err="1"/>
              <a:t>functions</a:t>
            </a:r>
            <a:r>
              <a:rPr lang="nb-NO" dirty="0"/>
              <a:t> or records or </a:t>
            </a:r>
            <a:r>
              <a:rPr lang="nb-NO" dirty="0" err="1"/>
              <a:t>something</a:t>
            </a:r>
            <a:r>
              <a:rPr lang="nb-NO" dirty="0"/>
              <a:t> </a:t>
            </a:r>
            <a:r>
              <a:rPr lang="nb-NO" dirty="0" err="1"/>
              <a:t>else</a:t>
            </a:r>
            <a:r>
              <a:rPr lang="nb-NO" dirty="0"/>
              <a:t>, </a:t>
            </a:r>
            <a:r>
              <a:rPr lang="nb-NO" dirty="0" err="1"/>
              <a:t>we</a:t>
            </a:r>
            <a:r>
              <a:rPr lang="nb-NO" dirty="0"/>
              <a:t> </a:t>
            </a:r>
            <a:r>
              <a:rPr lang="nb-NO" dirty="0" err="1"/>
              <a:t>tend</a:t>
            </a:r>
            <a:r>
              <a:rPr lang="nb-NO" dirty="0"/>
              <a:t> to </a:t>
            </a:r>
            <a:r>
              <a:rPr lang="nb-NO" dirty="0" err="1"/>
              <a:t>create</a:t>
            </a:r>
            <a:r>
              <a:rPr lang="nb-NO" dirty="0"/>
              <a:t> a lot </a:t>
            </a:r>
            <a:r>
              <a:rPr lang="nb-NO" dirty="0" err="1"/>
              <a:t>of</a:t>
            </a:r>
            <a:r>
              <a:rPr lang="nb-NO" dirty="0"/>
              <a:t> </a:t>
            </a:r>
            <a:r>
              <a:rPr lang="nb-NO" dirty="0" err="1"/>
              <a:t>named</a:t>
            </a:r>
            <a:r>
              <a:rPr lang="nb-NO" dirty="0"/>
              <a:t> </a:t>
            </a:r>
            <a:r>
              <a:rPr lang="nb-NO" dirty="0" err="1"/>
              <a:t>structures</a:t>
            </a:r>
            <a:r>
              <a:rPr lang="nb-NO" dirty="0"/>
              <a:t> in </a:t>
            </a:r>
            <a:r>
              <a:rPr lang="nb-NO" dirty="0" err="1"/>
              <a:t>our</a:t>
            </a:r>
            <a:r>
              <a:rPr lang="nb-NO" dirty="0"/>
              <a:t> programs.</a:t>
            </a:r>
          </a:p>
        </p:txBody>
      </p:sp>
      <p:sp>
        <p:nvSpPr>
          <p:cNvPr id="4" name="Plassholder for lysbildenummer 3"/>
          <p:cNvSpPr>
            <a:spLocks noGrp="1"/>
          </p:cNvSpPr>
          <p:nvPr>
            <p:ph type="sldNum" sz="quarter" idx="5"/>
          </p:nvPr>
        </p:nvSpPr>
        <p:spPr/>
        <p:txBody>
          <a:bodyPr/>
          <a:lstStyle/>
          <a:p>
            <a:fld id="{C0F13B46-B8D6-445C-BD73-CDFC2FE914EB}" type="slidenum">
              <a:rPr lang="nb-NO" smtClean="0"/>
              <a:t>10</a:t>
            </a:fld>
            <a:endParaRPr lang="nb-NO"/>
          </a:p>
        </p:txBody>
      </p:sp>
    </p:spTree>
    <p:extLst>
      <p:ext uri="{BB962C8B-B14F-4D97-AF65-F5344CB8AC3E}">
        <p14:creationId xmlns:p14="http://schemas.microsoft.com/office/powerpoint/2010/main" val="29700687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And </a:t>
            </a:r>
            <a:r>
              <a:rPr lang="nb-NO" dirty="0" err="1"/>
              <a:t>then</a:t>
            </a:r>
            <a:r>
              <a:rPr lang="nb-NO" dirty="0"/>
              <a:t> </a:t>
            </a:r>
            <a:r>
              <a:rPr lang="nb-NO" dirty="0" err="1"/>
              <a:t>we</a:t>
            </a:r>
            <a:r>
              <a:rPr lang="nb-NO" dirty="0"/>
              <a:t> </a:t>
            </a:r>
            <a:r>
              <a:rPr lang="nb-NO" dirty="0" err="1"/>
              <a:t>use</a:t>
            </a:r>
            <a:r>
              <a:rPr lang="nb-NO" dirty="0"/>
              <a:t> </a:t>
            </a:r>
            <a:r>
              <a:rPr lang="nb-NO" dirty="0" err="1"/>
              <a:t>the</a:t>
            </a:r>
            <a:r>
              <a:rPr lang="nb-NO" dirty="0"/>
              <a:t> </a:t>
            </a:r>
            <a:r>
              <a:rPr lang="nb-NO" dirty="0" err="1"/>
              <a:t>word</a:t>
            </a:r>
            <a:r>
              <a:rPr lang="nb-NO" dirty="0"/>
              <a:t> </a:t>
            </a:r>
            <a:r>
              <a:rPr lang="nb-NO" dirty="0" err="1"/>
              <a:t>abstraction</a:t>
            </a:r>
            <a:r>
              <a:rPr lang="nb-NO" dirty="0"/>
              <a:t> for </a:t>
            </a:r>
            <a:r>
              <a:rPr lang="nb-NO" dirty="0" err="1"/>
              <a:t>those</a:t>
            </a:r>
            <a:r>
              <a:rPr lang="nb-NO" dirty="0"/>
              <a:t> </a:t>
            </a:r>
            <a:r>
              <a:rPr lang="nb-NO" dirty="0" err="1"/>
              <a:t>structures</a:t>
            </a:r>
            <a:r>
              <a:rPr lang="nb-NO" dirty="0"/>
              <a:t>, </a:t>
            </a:r>
            <a:r>
              <a:rPr lang="nb-NO" dirty="0" err="1"/>
              <a:t>but</a:t>
            </a:r>
            <a:r>
              <a:rPr lang="nb-NO" dirty="0"/>
              <a:t> </a:t>
            </a:r>
            <a:r>
              <a:rPr lang="nb-NO" dirty="0" err="1"/>
              <a:t>we</a:t>
            </a:r>
            <a:r>
              <a:rPr lang="nb-NO" dirty="0"/>
              <a:t> </a:t>
            </a:r>
            <a:r>
              <a:rPr lang="nb-NO" dirty="0" err="1"/>
              <a:t>very</a:t>
            </a:r>
            <a:r>
              <a:rPr lang="nb-NO" dirty="0"/>
              <a:t> </a:t>
            </a:r>
            <a:r>
              <a:rPr lang="nb-NO" dirty="0" err="1"/>
              <a:t>often</a:t>
            </a:r>
            <a:r>
              <a:rPr lang="nb-NO" dirty="0"/>
              <a:t> </a:t>
            </a:r>
            <a:r>
              <a:rPr lang="nb-NO" dirty="0" err="1"/>
              <a:t>fail</a:t>
            </a:r>
            <a:r>
              <a:rPr lang="nb-NO" dirty="0"/>
              <a:t> to </a:t>
            </a:r>
            <a:r>
              <a:rPr lang="nb-NO" dirty="0" err="1"/>
              <a:t>actually</a:t>
            </a:r>
            <a:r>
              <a:rPr lang="nb-NO" dirty="0"/>
              <a:t> </a:t>
            </a:r>
            <a:r>
              <a:rPr lang="nb-NO" dirty="0" err="1"/>
              <a:t>abstract</a:t>
            </a:r>
            <a:r>
              <a:rPr lang="nb-NO" dirty="0"/>
              <a:t>.</a:t>
            </a:r>
          </a:p>
        </p:txBody>
      </p:sp>
      <p:sp>
        <p:nvSpPr>
          <p:cNvPr id="4" name="Plassholder for lysbildenummer 3"/>
          <p:cNvSpPr>
            <a:spLocks noGrp="1"/>
          </p:cNvSpPr>
          <p:nvPr>
            <p:ph type="sldNum" sz="quarter" idx="5"/>
          </p:nvPr>
        </p:nvSpPr>
        <p:spPr/>
        <p:txBody>
          <a:bodyPr/>
          <a:lstStyle/>
          <a:p>
            <a:fld id="{C0F13B46-B8D6-445C-BD73-CDFC2FE914EB}" type="slidenum">
              <a:rPr lang="nb-NO" smtClean="0"/>
              <a:t>11</a:t>
            </a:fld>
            <a:endParaRPr lang="nb-NO"/>
          </a:p>
        </p:txBody>
      </p:sp>
    </p:spTree>
    <p:extLst>
      <p:ext uri="{BB962C8B-B14F-4D97-AF65-F5344CB8AC3E}">
        <p14:creationId xmlns:p14="http://schemas.microsoft.com/office/powerpoint/2010/main" val="35556534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So </a:t>
            </a:r>
            <a:r>
              <a:rPr lang="nb-NO" dirty="0" err="1"/>
              <a:t>what</a:t>
            </a:r>
            <a:r>
              <a:rPr lang="nb-NO" dirty="0"/>
              <a:t> </a:t>
            </a:r>
            <a:r>
              <a:rPr lang="nb-NO" dirty="0" err="1"/>
              <a:t>does</a:t>
            </a:r>
            <a:r>
              <a:rPr lang="nb-NO" dirty="0"/>
              <a:t> it </a:t>
            </a:r>
            <a:r>
              <a:rPr lang="nb-NO" dirty="0" err="1"/>
              <a:t>mean</a:t>
            </a:r>
            <a:r>
              <a:rPr lang="nb-NO" dirty="0"/>
              <a:t> to </a:t>
            </a:r>
            <a:r>
              <a:rPr lang="nb-NO" dirty="0" err="1"/>
              <a:t>abstract</a:t>
            </a:r>
            <a:r>
              <a:rPr lang="nb-NO" dirty="0"/>
              <a:t>? </a:t>
            </a:r>
            <a:r>
              <a:rPr lang="nb-NO" dirty="0" err="1"/>
              <a:t>What</a:t>
            </a:r>
            <a:r>
              <a:rPr lang="nb-NO" dirty="0"/>
              <a:t> is </a:t>
            </a:r>
            <a:r>
              <a:rPr lang="nb-NO" dirty="0" err="1"/>
              <a:t>abstraction</a:t>
            </a:r>
            <a:r>
              <a:rPr lang="nb-NO" dirty="0"/>
              <a:t>?</a:t>
            </a:r>
          </a:p>
        </p:txBody>
      </p:sp>
      <p:sp>
        <p:nvSpPr>
          <p:cNvPr id="4" name="Plassholder for lysbildenummer 3"/>
          <p:cNvSpPr>
            <a:spLocks noGrp="1"/>
          </p:cNvSpPr>
          <p:nvPr>
            <p:ph type="sldNum" sz="quarter" idx="5"/>
          </p:nvPr>
        </p:nvSpPr>
        <p:spPr/>
        <p:txBody>
          <a:bodyPr/>
          <a:lstStyle/>
          <a:p>
            <a:fld id="{C0F13B46-B8D6-445C-BD73-CDFC2FE914EB}" type="slidenum">
              <a:rPr lang="nb-NO" smtClean="0"/>
              <a:t>12</a:t>
            </a:fld>
            <a:endParaRPr lang="nb-NO"/>
          </a:p>
        </p:txBody>
      </p:sp>
    </p:spTree>
    <p:extLst>
      <p:ext uri="{BB962C8B-B14F-4D97-AF65-F5344CB8AC3E}">
        <p14:creationId xmlns:p14="http://schemas.microsoft.com/office/powerpoint/2010/main" val="31879250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And </a:t>
            </a:r>
            <a:r>
              <a:rPr lang="nb-NO" dirty="0" err="1"/>
              <a:t>how</a:t>
            </a:r>
            <a:r>
              <a:rPr lang="nb-NO" dirty="0"/>
              <a:t> is it different from mere </a:t>
            </a:r>
            <a:r>
              <a:rPr lang="nb-NO" dirty="0" err="1"/>
              <a:t>named</a:t>
            </a:r>
            <a:r>
              <a:rPr lang="nb-NO" dirty="0"/>
              <a:t> </a:t>
            </a:r>
            <a:r>
              <a:rPr lang="nb-NO" dirty="0" err="1"/>
              <a:t>structure</a:t>
            </a:r>
            <a:r>
              <a:rPr lang="nb-NO" dirty="0"/>
              <a:t>?</a:t>
            </a:r>
          </a:p>
        </p:txBody>
      </p:sp>
      <p:sp>
        <p:nvSpPr>
          <p:cNvPr id="4" name="Plassholder for lysbildenummer 3"/>
          <p:cNvSpPr>
            <a:spLocks noGrp="1"/>
          </p:cNvSpPr>
          <p:nvPr>
            <p:ph type="sldNum" sz="quarter" idx="5"/>
          </p:nvPr>
        </p:nvSpPr>
        <p:spPr/>
        <p:txBody>
          <a:bodyPr/>
          <a:lstStyle/>
          <a:p>
            <a:fld id="{C0F13B46-B8D6-445C-BD73-CDFC2FE914EB}" type="slidenum">
              <a:rPr lang="nb-NO" smtClean="0"/>
              <a:t>13</a:t>
            </a:fld>
            <a:endParaRPr lang="nb-NO"/>
          </a:p>
        </p:txBody>
      </p:sp>
    </p:spTree>
    <p:extLst>
      <p:ext uri="{BB962C8B-B14F-4D97-AF65-F5344CB8AC3E}">
        <p14:creationId xmlns:p14="http://schemas.microsoft.com/office/powerpoint/2010/main" val="8160230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err="1"/>
              <a:t>Well</a:t>
            </a:r>
            <a:r>
              <a:rPr lang="nb-NO" dirty="0"/>
              <a:t> </a:t>
            </a:r>
            <a:r>
              <a:rPr lang="nb-NO" dirty="0" err="1"/>
              <a:t>let’s</a:t>
            </a:r>
            <a:r>
              <a:rPr lang="nb-NO" dirty="0"/>
              <a:t> talk </a:t>
            </a:r>
            <a:r>
              <a:rPr lang="nb-NO" dirty="0" err="1"/>
              <a:t>about</a:t>
            </a:r>
            <a:r>
              <a:rPr lang="nb-NO" dirty="0"/>
              <a:t> </a:t>
            </a:r>
            <a:r>
              <a:rPr lang="nb-NO" dirty="0" err="1"/>
              <a:t>the</a:t>
            </a:r>
            <a:r>
              <a:rPr lang="nb-NO" dirty="0"/>
              <a:t> purpose </a:t>
            </a:r>
            <a:r>
              <a:rPr lang="nb-NO" dirty="0" err="1"/>
              <a:t>of</a:t>
            </a:r>
            <a:r>
              <a:rPr lang="nb-NO" dirty="0"/>
              <a:t> </a:t>
            </a:r>
            <a:r>
              <a:rPr lang="nb-NO" dirty="0" err="1"/>
              <a:t>abstraction</a:t>
            </a:r>
            <a:r>
              <a:rPr lang="nb-NO" dirty="0"/>
              <a:t>.</a:t>
            </a:r>
          </a:p>
        </p:txBody>
      </p:sp>
      <p:sp>
        <p:nvSpPr>
          <p:cNvPr id="4" name="Plassholder for lysbildenummer 3"/>
          <p:cNvSpPr>
            <a:spLocks noGrp="1"/>
          </p:cNvSpPr>
          <p:nvPr>
            <p:ph type="sldNum" sz="quarter" idx="5"/>
          </p:nvPr>
        </p:nvSpPr>
        <p:spPr/>
        <p:txBody>
          <a:bodyPr/>
          <a:lstStyle/>
          <a:p>
            <a:fld id="{C0F13B46-B8D6-445C-BD73-CDFC2FE914EB}" type="slidenum">
              <a:rPr lang="nb-NO" smtClean="0"/>
              <a:t>14</a:t>
            </a:fld>
            <a:endParaRPr lang="nb-NO"/>
          </a:p>
        </p:txBody>
      </p:sp>
    </p:spTree>
    <p:extLst>
      <p:ext uri="{BB962C8B-B14F-4D97-AF65-F5344CB8AC3E}">
        <p14:creationId xmlns:p14="http://schemas.microsoft.com/office/powerpoint/2010/main" val="27104816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err="1"/>
              <a:t>Any</a:t>
            </a:r>
            <a:r>
              <a:rPr lang="nb-NO" dirty="0"/>
              <a:t> talk </a:t>
            </a:r>
            <a:r>
              <a:rPr lang="nb-NO" dirty="0" err="1"/>
              <a:t>on</a:t>
            </a:r>
            <a:r>
              <a:rPr lang="nb-NO" dirty="0"/>
              <a:t> </a:t>
            </a:r>
            <a:r>
              <a:rPr lang="nb-NO" dirty="0" err="1"/>
              <a:t>abstraction</a:t>
            </a:r>
            <a:r>
              <a:rPr lang="nb-NO" dirty="0"/>
              <a:t> </a:t>
            </a:r>
            <a:r>
              <a:rPr lang="nb-NO" dirty="0" err="1"/>
              <a:t>needs</a:t>
            </a:r>
            <a:r>
              <a:rPr lang="nb-NO" dirty="0"/>
              <a:t> to </a:t>
            </a:r>
            <a:r>
              <a:rPr lang="nb-NO" dirty="0" err="1"/>
              <a:t>include</a:t>
            </a:r>
            <a:r>
              <a:rPr lang="nb-NO" dirty="0"/>
              <a:t> </a:t>
            </a:r>
            <a:r>
              <a:rPr lang="nb-NO" dirty="0" err="1"/>
              <a:t>this</a:t>
            </a:r>
            <a:r>
              <a:rPr lang="nb-NO" dirty="0"/>
              <a:t> </a:t>
            </a:r>
            <a:r>
              <a:rPr lang="nb-NO" dirty="0" err="1"/>
              <a:t>quote</a:t>
            </a:r>
            <a:r>
              <a:rPr lang="nb-NO" dirty="0"/>
              <a:t> by </a:t>
            </a:r>
            <a:r>
              <a:rPr lang="nb-NO" dirty="0" err="1"/>
              <a:t>Dijkstra</a:t>
            </a:r>
            <a:r>
              <a:rPr lang="nb-NO" dirty="0"/>
              <a:t>. </a:t>
            </a:r>
            <a:r>
              <a:rPr lang="nb-NO" dirty="0" err="1"/>
              <a:t>Edsger</a:t>
            </a:r>
            <a:r>
              <a:rPr lang="nb-NO" dirty="0"/>
              <a:t> </a:t>
            </a:r>
            <a:r>
              <a:rPr lang="nb-NO" dirty="0" err="1"/>
              <a:t>Dijkstra</a:t>
            </a:r>
            <a:r>
              <a:rPr lang="nb-NO" dirty="0"/>
              <a:t> </a:t>
            </a:r>
            <a:r>
              <a:rPr lang="nb-NO" dirty="0" err="1"/>
              <a:t>was</a:t>
            </a:r>
            <a:r>
              <a:rPr lang="nb-NO" dirty="0"/>
              <a:t> a </a:t>
            </a:r>
            <a:r>
              <a:rPr lang="nb-NO" dirty="0" err="1"/>
              <a:t>pioneer</a:t>
            </a:r>
            <a:r>
              <a:rPr lang="nb-NO" dirty="0"/>
              <a:t> in computer science </a:t>
            </a:r>
            <a:r>
              <a:rPr lang="nb-NO" dirty="0" err="1"/>
              <a:t>who</a:t>
            </a:r>
            <a:r>
              <a:rPr lang="nb-NO" dirty="0"/>
              <a:t> won </a:t>
            </a:r>
            <a:r>
              <a:rPr lang="nb-NO" dirty="0" err="1"/>
              <a:t>the</a:t>
            </a:r>
            <a:r>
              <a:rPr lang="nb-NO" dirty="0"/>
              <a:t> </a:t>
            </a:r>
            <a:r>
              <a:rPr lang="nb-NO" dirty="0" err="1"/>
              <a:t>Turing</a:t>
            </a:r>
            <a:r>
              <a:rPr lang="nb-NO" dirty="0"/>
              <a:t> </a:t>
            </a:r>
            <a:r>
              <a:rPr lang="nb-NO" dirty="0" err="1"/>
              <a:t>award</a:t>
            </a:r>
            <a:r>
              <a:rPr lang="nb-NO" dirty="0"/>
              <a:t> in 1972. And I </a:t>
            </a:r>
            <a:r>
              <a:rPr lang="nb-NO" dirty="0" err="1"/>
              <a:t>think</a:t>
            </a:r>
            <a:r>
              <a:rPr lang="nb-NO" dirty="0"/>
              <a:t> </a:t>
            </a:r>
            <a:r>
              <a:rPr lang="nb-NO" dirty="0" err="1"/>
              <a:t>it’s</a:t>
            </a:r>
            <a:r>
              <a:rPr lang="nb-NO" dirty="0"/>
              <a:t> </a:t>
            </a:r>
            <a:r>
              <a:rPr lang="nb-NO" dirty="0" err="1"/>
              <a:t>absolutely</a:t>
            </a:r>
            <a:r>
              <a:rPr lang="nb-NO" dirty="0"/>
              <a:t> </a:t>
            </a:r>
            <a:r>
              <a:rPr lang="nb-NO" dirty="0" err="1"/>
              <a:t>hilarious</a:t>
            </a:r>
            <a:r>
              <a:rPr lang="nb-NO" dirty="0"/>
              <a:t> </a:t>
            </a:r>
            <a:r>
              <a:rPr lang="nb-NO" dirty="0" err="1"/>
              <a:t>that</a:t>
            </a:r>
            <a:r>
              <a:rPr lang="nb-NO" dirty="0"/>
              <a:t> I </a:t>
            </a:r>
            <a:r>
              <a:rPr lang="nb-NO" dirty="0" err="1"/>
              <a:t>could</a:t>
            </a:r>
            <a:r>
              <a:rPr lang="nb-NO" dirty="0"/>
              <a:t> </a:t>
            </a:r>
            <a:r>
              <a:rPr lang="nb-NO" dirty="0" err="1"/>
              <a:t>find</a:t>
            </a:r>
            <a:r>
              <a:rPr lang="nb-NO" dirty="0"/>
              <a:t> </a:t>
            </a:r>
            <a:r>
              <a:rPr lang="nb-NO" dirty="0" err="1"/>
              <a:t>this</a:t>
            </a:r>
            <a:r>
              <a:rPr lang="nb-NO" dirty="0"/>
              <a:t> image online, </a:t>
            </a:r>
            <a:r>
              <a:rPr lang="nb-NO" dirty="0" err="1"/>
              <a:t>with</a:t>
            </a:r>
            <a:r>
              <a:rPr lang="nb-NO" dirty="0"/>
              <a:t> </a:t>
            </a:r>
            <a:r>
              <a:rPr lang="nb-NO" dirty="0" err="1"/>
              <a:t>this</a:t>
            </a:r>
            <a:r>
              <a:rPr lang="nb-NO" dirty="0"/>
              <a:t> sepia nature scene, </a:t>
            </a:r>
            <a:r>
              <a:rPr lang="nb-NO" dirty="0" err="1"/>
              <a:t>where</a:t>
            </a:r>
            <a:r>
              <a:rPr lang="nb-NO" dirty="0"/>
              <a:t> </a:t>
            </a:r>
            <a:r>
              <a:rPr lang="nb-NO" dirty="0" err="1"/>
              <a:t>you</a:t>
            </a:r>
            <a:r>
              <a:rPr lang="nb-NO" dirty="0"/>
              <a:t> </a:t>
            </a:r>
            <a:r>
              <a:rPr lang="nb-NO" dirty="0" err="1"/>
              <a:t>would</a:t>
            </a:r>
            <a:r>
              <a:rPr lang="nb-NO" dirty="0"/>
              <a:t> </a:t>
            </a:r>
            <a:r>
              <a:rPr lang="nb-NO" dirty="0" err="1"/>
              <a:t>expect</a:t>
            </a:r>
            <a:r>
              <a:rPr lang="nb-NO" dirty="0"/>
              <a:t> </a:t>
            </a:r>
            <a:r>
              <a:rPr lang="nb-NO" dirty="0" err="1"/>
              <a:t>some</a:t>
            </a:r>
            <a:r>
              <a:rPr lang="nb-NO" dirty="0"/>
              <a:t> </a:t>
            </a:r>
            <a:r>
              <a:rPr lang="nb-NO" dirty="0" err="1"/>
              <a:t>generic</a:t>
            </a:r>
            <a:r>
              <a:rPr lang="nb-NO" dirty="0"/>
              <a:t> </a:t>
            </a:r>
            <a:r>
              <a:rPr lang="nb-NO" dirty="0" err="1"/>
              <a:t>quote</a:t>
            </a:r>
            <a:r>
              <a:rPr lang="nb-NO" dirty="0"/>
              <a:t> </a:t>
            </a:r>
            <a:r>
              <a:rPr lang="nb-NO" dirty="0" err="1"/>
              <a:t>about</a:t>
            </a:r>
            <a:r>
              <a:rPr lang="nb-NO" dirty="0"/>
              <a:t> </a:t>
            </a:r>
            <a:r>
              <a:rPr lang="nb-NO" dirty="0" err="1"/>
              <a:t>life</a:t>
            </a:r>
            <a:r>
              <a:rPr lang="nb-NO" dirty="0"/>
              <a:t> and </a:t>
            </a:r>
            <a:r>
              <a:rPr lang="nb-NO" dirty="0" err="1"/>
              <a:t>death</a:t>
            </a:r>
            <a:r>
              <a:rPr lang="nb-NO" dirty="0"/>
              <a:t>, </a:t>
            </a:r>
            <a:r>
              <a:rPr lang="nb-NO" dirty="0" err="1"/>
              <a:t>misattributed</a:t>
            </a:r>
            <a:r>
              <a:rPr lang="nb-NO" dirty="0"/>
              <a:t> to Mark Twain. </a:t>
            </a:r>
            <a:r>
              <a:rPr lang="nb-NO" dirty="0" err="1"/>
              <a:t>But</a:t>
            </a:r>
            <a:r>
              <a:rPr lang="nb-NO" dirty="0"/>
              <a:t> </a:t>
            </a:r>
            <a:r>
              <a:rPr lang="nb-NO" dirty="0" err="1"/>
              <a:t>instead</a:t>
            </a:r>
            <a:r>
              <a:rPr lang="nb-NO" dirty="0"/>
              <a:t> </a:t>
            </a:r>
            <a:r>
              <a:rPr lang="nb-NO" dirty="0" err="1"/>
              <a:t>we</a:t>
            </a:r>
            <a:r>
              <a:rPr lang="nb-NO" dirty="0"/>
              <a:t> have </a:t>
            </a:r>
            <a:r>
              <a:rPr lang="nb-NO" dirty="0" err="1"/>
              <a:t>Dijkstra</a:t>
            </a:r>
            <a:r>
              <a:rPr lang="nb-NO" dirty="0"/>
              <a:t> </a:t>
            </a:r>
            <a:r>
              <a:rPr lang="nb-NO" dirty="0" err="1"/>
              <a:t>talking</a:t>
            </a:r>
            <a:r>
              <a:rPr lang="nb-NO" dirty="0"/>
              <a:t> </a:t>
            </a:r>
            <a:r>
              <a:rPr lang="nb-NO" dirty="0" err="1"/>
              <a:t>about</a:t>
            </a:r>
            <a:r>
              <a:rPr lang="nb-NO" dirty="0"/>
              <a:t> </a:t>
            </a:r>
            <a:r>
              <a:rPr lang="nb-NO" dirty="0" err="1"/>
              <a:t>abstraction</a:t>
            </a:r>
            <a:r>
              <a:rPr lang="nb-NO" dirty="0"/>
              <a:t>.</a:t>
            </a:r>
          </a:p>
        </p:txBody>
      </p:sp>
      <p:sp>
        <p:nvSpPr>
          <p:cNvPr id="4" name="Plassholder for lysbildenummer 3"/>
          <p:cNvSpPr>
            <a:spLocks noGrp="1"/>
          </p:cNvSpPr>
          <p:nvPr>
            <p:ph type="sldNum" sz="quarter" idx="5"/>
          </p:nvPr>
        </p:nvSpPr>
        <p:spPr/>
        <p:txBody>
          <a:bodyPr/>
          <a:lstStyle/>
          <a:p>
            <a:fld id="{C0F13B46-B8D6-445C-BD73-CDFC2FE914EB}" type="slidenum">
              <a:rPr lang="nb-NO" smtClean="0"/>
              <a:t>15</a:t>
            </a:fld>
            <a:endParaRPr lang="nb-NO"/>
          </a:p>
        </p:txBody>
      </p:sp>
    </p:spTree>
    <p:extLst>
      <p:ext uri="{BB962C8B-B14F-4D97-AF65-F5344CB8AC3E}">
        <p14:creationId xmlns:p14="http://schemas.microsoft.com/office/powerpoint/2010/main" val="4663109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err="1"/>
              <a:t>Now</a:t>
            </a:r>
            <a:r>
              <a:rPr lang="nb-NO" dirty="0"/>
              <a:t> </a:t>
            </a:r>
            <a:r>
              <a:rPr lang="nb-NO" dirty="0" err="1"/>
              <a:t>if</a:t>
            </a:r>
            <a:r>
              <a:rPr lang="nb-NO" dirty="0"/>
              <a:t> </a:t>
            </a:r>
            <a:r>
              <a:rPr lang="nb-NO" dirty="0" err="1"/>
              <a:t>we</a:t>
            </a:r>
            <a:r>
              <a:rPr lang="nb-NO" dirty="0"/>
              <a:t> </a:t>
            </a:r>
            <a:r>
              <a:rPr lang="nb-NO" dirty="0" err="1"/>
              <a:t>look</a:t>
            </a:r>
            <a:r>
              <a:rPr lang="nb-NO" dirty="0"/>
              <a:t> up </a:t>
            </a:r>
            <a:r>
              <a:rPr lang="nb-NO" dirty="0" err="1"/>
              <a:t>the</a:t>
            </a:r>
            <a:r>
              <a:rPr lang="nb-NO" dirty="0"/>
              <a:t> </a:t>
            </a:r>
            <a:r>
              <a:rPr lang="nb-NO" dirty="0" err="1"/>
              <a:t>quote</a:t>
            </a:r>
            <a:r>
              <a:rPr lang="nb-NO" dirty="0"/>
              <a:t> in </a:t>
            </a:r>
            <a:r>
              <a:rPr lang="nb-NO" dirty="0" err="1"/>
              <a:t>context</a:t>
            </a:r>
            <a:r>
              <a:rPr lang="nb-NO" dirty="0"/>
              <a:t>, </a:t>
            </a:r>
            <a:r>
              <a:rPr lang="nb-NO" dirty="0" err="1"/>
              <a:t>we</a:t>
            </a:r>
            <a:r>
              <a:rPr lang="nb-NO" dirty="0"/>
              <a:t> </a:t>
            </a:r>
            <a:r>
              <a:rPr lang="nb-NO" dirty="0" err="1"/>
              <a:t>find</a:t>
            </a:r>
            <a:r>
              <a:rPr lang="nb-NO" dirty="0"/>
              <a:t> </a:t>
            </a:r>
            <a:r>
              <a:rPr lang="nb-NO" dirty="0" err="1"/>
              <a:t>that</a:t>
            </a:r>
            <a:r>
              <a:rPr lang="nb-NO" dirty="0"/>
              <a:t> </a:t>
            </a:r>
            <a:r>
              <a:rPr lang="nb-NO" dirty="0" err="1"/>
              <a:t>it’s</a:t>
            </a:r>
            <a:r>
              <a:rPr lang="nb-NO" dirty="0"/>
              <a:t> </a:t>
            </a:r>
            <a:r>
              <a:rPr lang="nb-NO" dirty="0" err="1"/>
              <a:t>actually</a:t>
            </a:r>
            <a:r>
              <a:rPr lang="nb-NO" dirty="0"/>
              <a:t> from </a:t>
            </a:r>
            <a:r>
              <a:rPr lang="nb-NO" dirty="0" err="1"/>
              <a:t>Dijkstra’s</a:t>
            </a:r>
            <a:r>
              <a:rPr lang="nb-NO" dirty="0"/>
              <a:t> </a:t>
            </a:r>
            <a:r>
              <a:rPr lang="nb-NO" dirty="0" err="1"/>
              <a:t>Turing</a:t>
            </a:r>
            <a:r>
              <a:rPr lang="nb-NO" dirty="0"/>
              <a:t> </a:t>
            </a:r>
            <a:r>
              <a:rPr lang="nb-NO" dirty="0" err="1"/>
              <a:t>lecture</a:t>
            </a:r>
            <a:r>
              <a:rPr lang="nb-NO" dirty="0"/>
              <a:t> from 1972.</a:t>
            </a:r>
          </a:p>
        </p:txBody>
      </p:sp>
      <p:sp>
        <p:nvSpPr>
          <p:cNvPr id="4" name="Plassholder for lysbildenummer 3"/>
          <p:cNvSpPr>
            <a:spLocks noGrp="1"/>
          </p:cNvSpPr>
          <p:nvPr>
            <p:ph type="sldNum" sz="quarter" idx="5"/>
          </p:nvPr>
        </p:nvSpPr>
        <p:spPr/>
        <p:txBody>
          <a:bodyPr/>
          <a:lstStyle/>
          <a:p>
            <a:fld id="{C0F13B46-B8D6-445C-BD73-CDFC2FE914EB}" type="slidenum">
              <a:rPr lang="nb-NO" smtClean="0"/>
              <a:t>16</a:t>
            </a:fld>
            <a:endParaRPr lang="nb-NO"/>
          </a:p>
        </p:txBody>
      </p:sp>
    </p:spTree>
    <p:extLst>
      <p:ext uri="{BB962C8B-B14F-4D97-AF65-F5344CB8AC3E}">
        <p14:creationId xmlns:p14="http://schemas.microsoft.com/office/powerpoint/2010/main" val="8213452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And </a:t>
            </a:r>
            <a:r>
              <a:rPr lang="nb-NO" dirty="0" err="1"/>
              <a:t>I’d</a:t>
            </a:r>
            <a:r>
              <a:rPr lang="nb-NO" dirty="0"/>
              <a:t> like to </a:t>
            </a:r>
            <a:r>
              <a:rPr lang="nb-NO" dirty="0" err="1"/>
              <a:t>read</a:t>
            </a:r>
            <a:r>
              <a:rPr lang="nb-NO" dirty="0"/>
              <a:t> a </a:t>
            </a:r>
            <a:r>
              <a:rPr lang="nb-NO" dirty="0" err="1"/>
              <a:t>small</a:t>
            </a:r>
            <a:r>
              <a:rPr lang="nb-NO" dirty="0"/>
              <a:t> part </a:t>
            </a:r>
            <a:r>
              <a:rPr lang="nb-NO" dirty="0" err="1"/>
              <a:t>of</a:t>
            </a:r>
            <a:r>
              <a:rPr lang="nb-NO" dirty="0"/>
              <a:t> it.</a:t>
            </a:r>
          </a:p>
        </p:txBody>
      </p:sp>
      <p:sp>
        <p:nvSpPr>
          <p:cNvPr id="4" name="Plassholder for lysbildenummer 3"/>
          <p:cNvSpPr>
            <a:spLocks noGrp="1"/>
          </p:cNvSpPr>
          <p:nvPr>
            <p:ph type="sldNum" sz="quarter" idx="5"/>
          </p:nvPr>
        </p:nvSpPr>
        <p:spPr/>
        <p:txBody>
          <a:bodyPr/>
          <a:lstStyle/>
          <a:p>
            <a:fld id="{C0F13B46-B8D6-445C-BD73-CDFC2FE914EB}" type="slidenum">
              <a:rPr lang="nb-NO" smtClean="0"/>
              <a:t>17</a:t>
            </a:fld>
            <a:endParaRPr lang="nb-NO"/>
          </a:p>
        </p:txBody>
      </p:sp>
    </p:spTree>
    <p:extLst>
      <p:ext uri="{BB962C8B-B14F-4D97-AF65-F5344CB8AC3E}">
        <p14:creationId xmlns:p14="http://schemas.microsoft.com/office/powerpoint/2010/main" val="8608892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err="1"/>
              <a:t>That’s</a:t>
            </a:r>
            <a:r>
              <a:rPr lang="nb-NO" dirty="0"/>
              <a:t> all </a:t>
            </a:r>
            <a:r>
              <a:rPr lang="nb-NO" dirty="0" err="1"/>
              <a:t>well</a:t>
            </a:r>
            <a:r>
              <a:rPr lang="nb-NO" dirty="0"/>
              <a:t> and </a:t>
            </a:r>
            <a:r>
              <a:rPr lang="nb-NO" dirty="0" err="1"/>
              <a:t>good</a:t>
            </a:r>
            <a:r>
              <a:rPr lang="nb-NO" dirty="0"/>
              <a:t>. </a:t>
            </a:r>
            <a:r>
              <a:rPr lang="nb-NO" dirty="0" err="1"/>
              <a:t>But</a:t>
            </a:r>
            <a:r>
              <a:rPr lang="nb-NO" dirty="0"/>
              <a:t> </a:t>
            </a:r>
            <a:r>
              <a:rPr lang="nb-NO" dirty="0" err="1"/>
              <a:t>let’s</a:t>
            </a:r>
            <a:r>
              <a:rPr lang="nb-NO" dirty="0"/>
              <a:t> </a:t>
            </a:r>
            <a:r>
              <a:rPr lang="nb-NO" dirty="0" err="1"/>
              <a:t>take</a:t>
            </a:r>
            <a:r>
              <a:rPr lang="nb-NO" dirty="0"/>
              <a:t> a </a:t>
            </a:r>
            <a:r>
              <a:rPr lang="nb-NO" dirty="0" err="1"/>
              <a:t>look</a:t>
            </a:r>
            <a:r>
              <a:rPr lang="nb-NO" dirty="0"/>
              <a:t> at a </a:t>
            </a:r>
            <a:r>
              <a:rPr lang="nb-NO" dirty="0" err="1"/>
              <a:t>concrete</a:t>
            </a:r>
            <a:r>
              <a:rPr lang="nb-NO" dirty="0"/>
              <a:t> </a:t>
            </a:r>
            <a:r>
              <a:rPr lang="nb-NO" dirty="0" err="1"/>
              <a:t>example</a:t>
            </a:r>
            <a:r>
              <a:rPr lang="nb-NO" dirty="0"/>
              <a:t>. </a:t>
            </a:r>
          </a:p>
        </p:txBody>
      </p:sp>
      <p:sp>
        <p:nvSpPr>
          <p:cNvPr id="4" name="Plassholder for lysbildenummer 3"/>
          <p:cNvSpPr>
            <a:spLocks noGrp="1"/>
          </p:cNvSpPr>
          <p:nvPr>
            <p:ph type="sldNum" sz="quarter" idx="5"/>
          </p:nvPr>
        </p:nvSpPr>
        <p:spPr/>
        <p:txBody>
          <a:bodyPr/>
          <a:lstStyle/>
          <a:p>
            <a:fld id="{C0F13B46-B8D6-445C-BD73-CDFC2FE914EB}" type="slidenum">
              <a:rPr lang="nb-NO" smtClean="0"/>
              <a:t>18</a:t>
            </a:fld>
            <a:endParaRPr lang="nb-NO"/>
          </a:p>
        </p:txBody>
      </p:sp>
    </p:spTree>
    <p:extLst>
      <p:ext uri="{BB962C8B-B14F-4D97-AF65-F5344CB8AC3E}">
        <p14:creationId xmlns:p14="http://schemas.microsoft.com/office/powerpoint/2010/main" val="17759130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I </a:t>
            </a:r>
            <a:r>
              <a:rPr lang="nb-NO" dirty="0" err="1"/>
              <a:t>sometimes</a:t>
            </a:r>
            <a:r>
              <a:rPr lang="nb-NO" dirty="0"/>
              <a:t> make </a:t>
            </a:r>
            <a:r>
              <a:rPr lang="nb-NO" dirty="0" err="1"/>
              <a:t>recursive</a:t>
            </a:r>
            <a:r>
              <a:rPr lang="nb-NO" dirty="0"/>
              <a:t> </a:t>
            </a:r>
            <a:r>
              <a:rPr lang="nb-NO" dirty="0" err="1"/>
              <a:t>pictures</a:t>
            </a:r>
            <a:r>
              <a:rPr lang="nb-NO" dirty="0"/>
              <a:t> </a:t>
            </a:r>
            <a:r>
              <a:rPr lang="nb-NO" dirty="0" err="1"/>
              <a:t>using</a:t>
            </a:r>
            <a:r>
              <a:rPr lang="nb-NO" dirty="0"/>
              <a:t> </a:t>
            </a:r>
            <a:r>
              <a:rPr lang="nb-NO" dirty="0" err="1"/>
              <a:t>vector</a:t>
            </a:r>
            <a:r>
              <a:rPr lang="nb-NO" dirty="0"/>
              <a:t> </a:t>
            </a:r>
            <a:r>
              <a:rPr lang="nb-NO" dirty="0" err="1"/>
              <a:t>graphics</a:t>
            </a:r>
            <a:r>
              <a:rPr lang="nb-NO" dirty="0"/>
              <a:t>.</a:t>
            </a:r>
          </a:p>
        </p:txBody>
      </p:sp>
      <p:sp>
        <p:nvSpPr>
          <p:cNvPr id="4" name="Plassholder for lysbildenummer 3"/>
          <p:cNvSpPr>
            <a:spLocks noGrp="1"/>
          </p:cNvSpPr>
          <p:nvPr>
            <p:ph type="sldNum" sz="quarter" idx="5"/>
          </p:nvPr>
        </p:nvSpPr>
        <p:spPr/>
        <p:txBody>
          <a:bodyPr/>
          <a:lstStyle/>
          <a:p>
            <a:fld id="{C0F13B46-B8D6-445C-BD73-CDFC2FE914EB}" type="slidenum">
              <a:rPr lang="nb-NO" smtClean="0"/>
              <a:t>19</a:t>
            </a:fld>
            <a:endParaRPr lang="nb-NO"/>
          </a:p>
        </p:txBody>
      </p:sp>
    </p:spTree>
    <p:extLst>
      <p:ext uri="{BB962C8B-B14F-4D97-AF65-F5344CB8AC3E}">
        <p14:creationId xmlns:p14="http://schemas.microsoft.com/office/powerpoint/2010/main" val="1355356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An </a:t>
            </a:r>
            <a:r>
              <a:rPr lang="nb-NO" dirty="0" err="1"/>
              <a:t>I’m</a:t>
            </a:r>
            <a:r>
              <a:rPr lang="nb-NO" dirty="0"/>
              <a:t> </a:t>
            </a:r>
            <a:r>
              <a:rPr lang="nb-NO" dirty="0" err="1"/>
              <a:t>going</a:t>
            </a:r>
            <a:r>
              <a:rPr lang="nb-NO" dirty="0"/>
              <a:t> to start by </a:t>
            </a:r>
            <a:r>
              <a:rPr lang="nb-NO" dirty="0" err="1"/>
              <a:t>summarizing</a:t>
            </a:r>
            <a:r>
              <a:rPr lang="nb-NO" dirty="0"/>
              <a:t> </a:t>
            </a:r>
            <a:r>
              <a:rPr lang="nb-NO" dirty="0" err="1"/>
              <a:t>the</a:t>
            </a:r>
            <a:r>
              <a:rPr lang="nb-NO" dirty="0"/>
              <a:t> talk in a single </a:t>
            </a:r>
            <a:r>
              <a:rPr lang="nb-NO" dirty="0" err="1"/>
              <a:t>observation</a:t>
            </a:r>
            <a:r>
              <a:rPr lang="nb-NO" dirty="0"/>
              <a:t>, </a:t>
            </a:r>
            <a:r>
              <a:rPr lang="nb-NO" dirty="0" err="1"/>
              <a:t>which</a:t>
            </a:r>
            <a:r>
              <a:rPr lang="nb-NO" dirty="0"/>
              <a:t> is </a:t>
            </a:r>
            <a:r>
              <a:rPr lang="nb-NO" dirty="0" err="1"/>
              <a:t>what</a:t>
            </a:r>
            <a:r>
              <a:rPr lang="nb-NO" dirty="0"/>
              <a:t> </a:t>
            </a:r>
            <a:r>
              <a:rPr lang="nb-NO" dirty="0" err="1"/>
              <a:t>motivated</a:t>
            </a:r>
            <a:r>
              <a:rPr lang="nb-NO" dirty="0"/>
              <a:t> </a:t>
            </a:r>
            <a:r>
              <a:rPr lang="nb-NO" dirty="0" err="1"/>
              <a:t>me</a:t>
            </a:r>
            <a:r>
              <a:rPr lang="nb-NO" dirty="0"/>
              <a:t> to do </a:t>
            </a:r>
            <a:r>
              <a:rPr lang="nb-NO" dirty="0" err="1"/>
              <a:t>this</a:t>
            </a:r>
            <a:r>
              <a:rPr lang="nb-NO" dirty="0"/>
              <a:t> talk. If </a:t>
            </a:r>
            <a:r>
              <a:rPr lang="nb-NO" dirty="0" err="1"/>
              <a:t>you</a:t>
            </a:r>
            <a:r>
              <a:rPr lang="nb-NO" dirty="0"/>
              <a:t> </a:t>
            </a:r>
            <a:r>
              <a:rPr lang="nb-NO" dirty="0" err="1"/>
              <a:t>remember</a:t>
            </a:r>
            <a:r>
              <a:rPr lang="nb-NO" dirty="0"/>
              <a:t> </a:t>
            </a:r>
            <a:r>
              <a:rPr lang="nb-NO" dirty="0" err="1"/>
              <a:t>that</a:t>
            </a:r>
            <a:r>
              <a:rPr lang="nb-NO" dirty="0"/>
              <a:t> </a:t>
            </a:r>
            <a:r>
              <a:rPr lang="nb-NO" dirty="0" err="1"/>
              <a:t>observation</a:t>
            </a:r>
            <a:r>
              <a:rPr lang="nb-NO" dirty="0"/>
              <a:t>, I </a:t>
            </a:r>
            <a:r>
              <a:rPr lang="nb-NO" dirty="0" err="1"/>
              <a:t>will</a:t>
            </a:r>
            <a:r>
              <a:rPr lang="nb-NO" dirty="0"/>
              <a:t> be happy.</a:t>
            </a:r>
          </a:p>
        </p:txBody>
      </p:sp>
      <p:sp>
        <p:nvSpPr>
          <p:cNvPr id="4" name="Plassholder for lysbildenummer 3"/>
          <p:cNvSpPr>
            <a:spLocks noGrp="1"/>
          </p:cNvSpPr>
          <p:nvPr>
            <p:ph type="sldNum" sz="quarter" idx="5"/>
          </p:nvPr>
        </p:nvSpPr>
        <p:spPr/>
        <p:txBody>
          <a:bodyPr/>
          <a:lstStyle/>
          <a:p>
            <a:fld id="{C0F13B46-B8D6-445C-BD73-CDFC2FE914EB}" type="slidenum">
              <a:rPr lang="nb-NO" smtClean="0"/>
              <a:t>2</a:t>
            </a:fld>
            <a:endParaRPr lang="nb-NO"/>
          </a:p>
        </p:txBody>
      </p:sp>
    </p:spTree>
    <p:extLst>
      <p:ext uri="{BB962C8B-B14F-4D97-AF65-F5344CB8AC3E}">
        <p14:creationId xmlns:p14="http://schemas.microsoft.com/office/powerpoint/2010/main" val="295262144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And </a:t>
            </a:r>
            <a:r>
              <a:rPr lang="nb-NO" dirty="0" err="1"/>
              <a:t>when</a:t>
            </a:r>
            <a:r>
              <a:rPr lang="nb-NO" dirty="0"/>
              <a:t> I do </a:t>
            </a:r>
            <a:r>
              <a:rPr lang="nb-NO" dirty="0" err="1"/>
              <a:t>that</a:t>
            </a:r>
            <a:r>
              <a:rPr lang="nb-NO" dirty="0"/>
              <a:t>, I </a:t>
            </a:r>
            <a:r>
              <a:rPr lang="nb-NO" dirty="0" err="1"/>
              <a:t>work</a:t>
            </a:r>
            <a:r>
              <a:rPr lang="nb-NO" dirty="0"/>
              <a:t> </a:t>
            </a:r>
            <a:r>
              <a:rPr lang="nb-NO" dirty="0" err="1"/>
              <a:t>with</a:t>
            </a:r>
            <a:r>
              <a:rPr lang="nb-NO" dirty="0"/>
              <a:t> </a:t>
            </a:r>
            <a:r>
              <a:rPr lang="nb-NO" dirty="0" err="1"/>
              <a:t>these</a:t>
            </a:r>
            <a:r>
              <a:rPr lang="nb-NO" dirty="0"/>
              <a:t> </a:t>
            </a:r>
            <a:r>
              <a:rPr lang="nb-NO" dirty="0" err="1"/>
              <a:t>things</a:t>
            </a:r>
            <a:r>
              <a:rPr lang="nb-NO" dirty="0"/>
              <a:t>. This is a </a:t>
            </a:r>
            <a:r>
              <a:rPr lang="nb-NO" dirty="0" err="1"/>
              <a:t>vector</a:t>
            </a:r>
            <a:r>
              <a:rPr lang="nb-NO" dirty="0"/>
              <a:t>, or a </a:t>
            </a:r>
            <a:r>
              <a:rPr lang="nb-NO" dirty="0" err="1"/>
              <a:t>drawing</a:t>
            </a:r>
            <a:r>
              <a:rPr lang="nb-NO" dirty="0"/>
              <a:t> </a:t>
            </a:r>
            <a:r>
              <a:rPr lang="nb-NO" dirty="0" err="1"/>
              <a:t>of</a:t>
            </a:r>
            <a:r>
              <a:rPr lang="nb-NO" dirty="0"/>
              <a:t> a </a:t>
            </a:r>
            <a:r>
              <a:rPr lang="nb-NO" dirty="0" err="1"/>
              <a:t>vector</a:t>
            </a:r>
            <a:r>
              <a:rPr lang="nb-NO" dirty="0"/>
              <a:t>.</a:t>
            </a:r>
          </a:p>
        </p:txBody>
      </p:sp>
      <p:sp>
        <p:nvSpPr>
          <p:cNvPr id="4" name="Plassholder for lysbildenummer 3"/>
          <p:cNvSpPr>
            <a:spLocks noGrp="1"/>
          </p:cNvSpPr>
          <p:nvPr>
            <p:ph type="sldNum" sz="quarter" idx="5"/>
          </p:nvPr>
        </p:nvSpPr>
        <p:spPr/>
        <p:txBody>
          <a:bodyPr/>
          <a:lstStyle/>
          <a:p>
            <a:fld id="{C0F13B46-B8D6-445C-BD73-CDFC2FE914EB}" type="slidenum">
              <a:rPr lang="nb-NO" smtClean="0"/>
              <a:t>20</a:t>
            </a:fld>
            <a:endParaRPr lang="nb-NO"/>
          </a:p>
        </p:txBody>
      </p:sp>
    </p:spTree>
    <p:extLst>
      <p:ext uri="{BB962C8B-B14F-4D97-AF65-F5344CB8AC3E}">
        <p14:creationId xmlns:p14="http://schemas.microsoft.com/office/powerpoint/2010/main" val="968758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A </a:t>
            </a:r>
            <a:r>
              <a:rPr lang="nb-NO" dirty="0" err="1"/>
              <a:t>vector</a:t>
            </a:r>
            <a:r>
              <a:rPr lang="nb-NO" dirty="0"/>
              <a:t> is </a:t>
            </a:r>
            <a:r>
              <a:rPr lang="nb-NO" dirty="0" err="1"/>
              <a:t>something</a:t>
            </a:r>
            <a:r>
              <a:rPr lang="nb-NO" dirty="0"/>
              <a:t> </a:t>
            </a:r>
            <a:r>
              <a:rPr lang="nb-NO" dirty="0" err="1"/>
              <a:t>that</a:t>
            </a:r>
            <a:r>
              <a:rPr lang="nb-NO" dirty="0"/>
              <a:t> has a magnitude and a </a:t>
            </a:r>
            <a:r>
              <a:rPr lang="nb-NO" dirty="0" err="1"/>
              <a:t>direction</a:t>
            </a:r>
            <a:r>
              <a:rPr lang="nb-NO" dirty="0"/>
              <a:t>.</a:t>
            </a:r>
          </a:p>
        </p:txBody>
      </p:sp>
      <p:sp>
        <p:nvSpPr>
          <p:cNvPr id="4" name="Plassholder for lysbildenummer 3"/>
          <p:cNvSpPr>
            <a:spLocks noGrp="1"/>
          </p:cNvSpPr>
          <p:nvPr>
            <p:ph type="sldNum" sz="quarter" idx="5"/>
          </p:nvPr>
        </p:nvSpPr>
        <p:spPr/>
        <p:txBody>
          <a:bodyPr/>
          <a:lstStyle/>
          <a:p>
            <a:fld id="{C0F13B46-B8D6-445C-BD73-CDFC2FE914EB}" type="slidenum">
              <a:rPr lang="nb-NO" smtClean="0"/>
              <a:t>21</a:t>
            </a:fld>
            <a:endParaRPr lang="nb-NO"/>
          </a:p>
        </p:txBody>
      </p:sp>
    </p:spTree>
    <p:extLst>
      <p:ext uri="{BB962C8B-B14F-4D97-AF65-F5344CB8AC3E}">
        <p14:creationId xmlns:p14="http://schemas.microsoft.com/office/powerpoint/2010/main" val="238977561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If </a:t>
            </a:r>
            <a:r>
              <a:rPr lang="nb-NO" dirty="0" err="1"/>
              <a:t>you</a:t>
            </a:r>
            <a:r>
              <a:rPr lang="nb-NO" dirty="0"/>
              <a:t> have a </a:t>
            </a:r>
            <a:r>
              <a:rPr lang="nb-NO" dirty="0" err="1"/>
              <a:t>two-dimensional</a:t>
            </a:r>
            <a:r>
              <a:rPr lang="nb-NO" dirty="0"/>
              <a:t> </a:t>
            </a:r>
            <a:r>
              <a:rPr lang="nb-NO" dirty="0" err="1"/>
              <a:t>vector</a:t>
            </a:r>
            <a:r>
              <a:rPr lang="nb-NO" dirty="0"/>
              <a:t>, </a:t>
            </a:r>
            <a:r>
              <a:rPr lang="nb-NO" dirty="0" err="1"/>
              <a:t>you</a:t>
            </a:r>
            <a:r>
              <a:rPr lang="nb-NO" dirty="0"/>
              <a:t> </a:t>
            </a:r>
            <a:r>
              <a:rPr lang="nb-NO" dirty="0" err="1"/>
              <a:t>can</a:t>
            </a:r>
            <a:r>
              <a:rPr lang="nb-NO" dirty="0"/>
              <a:t> </a:t>
            </a:r>
            <a:r>
              <a:rPr lang="nb-NO" dirty="0" err="1"/>
              <a:t>decompose</a:t>
            </a:r>
            <a:r>
              <a:rPr lang="nb-NO" dirty="0"/>
              <a:t> it </a:t>
            </a:r>
            <a:r>
              <a:rPr lang="nb-NO" dirty="0" err="1"/>
              <a:t>into</a:t>
            </a:r>
            <a:r>
              <a:rPr lang="nb-NO" dirty="0"/>
              <a:t> </a:t>
            </a:r>
            <a:r>
              <a:rPr lang="nb-NO" dirty="0" err="1"/>
              <a:t>two</a:t>
            </a:r>
            <a:r>
              <a:rPr lang="nb-NO" dirty="0"/>
              <a:t> </a:t>
            </a:r>
            <a:r>
              <a:rPr lang="nb-NO" dirty="0" err="1"/>
              <a:t>dimensions</a:t>
            </a:r>
            <a:r>
              <a:rPr lang="nb-NO" dirty="0"/>
              <a:t>, </a:t>
            </a:r>
            <a:r>
              <a:rPr lang="nb-NO" dirty="0" err="1"/>
              <a:t>the</a:t>
            </a:r>
            <a:r>
              <a:rPr lang="nb-NO" dirty="0"/>
              <a:t> x </a:t>
            </a:r>
            <a:r>
              <a:rPr lang="nb-NO" dirty="0" err="1"/>
              <a:t>component</a:t>
            </a:r>
            <a:r>
              <a:rPr lang="nb-NO" dirty="0"/>
              <a:t> and </a:t>
            </a:r>
            <a:r>
              <a:rPr lang="nb-NO" dirty="0" err="1"/>
              <a:t>the</a:t>
            </a:r>
            <a:r>
              <a:rPr lang="nb-NO" dirty="0"/>
              <a:t> y </a:t>
            </a:r>
            <a:r>
              <a:rPr lang="nb-NO" dirty="0" err="1"/>
              <a:t>component</a:t>
            </a:r>
            <a:r>
              <a:rPr lang="nb-NO" dirty="0"/>
              <a:t>.</a:t>
            </a:r>
          </a:p>
        </p:txBody>
      </p:sp>
      <p:sp>
        <p:nvSpPr>
          <p:cNvPr id="4" name="Plassholder for lysbildenummer 3"/>
          <p:cNvSpPr>
            <a:spLocks noGrp="1"/>
          </p:cNvSpPr>
          <p:nvPr>
            <p:ph type="sldNum" sz="quarter" idx="5"/>
          </p:nvPr>
        </p:nvSpPr>
        <p:spPr/>
        <p:txBody>
          <a:bodyPr/>
          <a:lstStyle/>
          <a:p>
            <a:fld id="{C0F13B46-B8D6-445C-BD73-CDFC2FE914EB}" type="slidenum">
              <a:rPr lang="nb-NO" smtClean="0"/>
              <a:t>22</a:t>
            </a:fld>
            <a:endParaRPr lang="nb-NO"/>
          </a:p>
        </p:txBody>
      </p:sp>
    </p:spTree>
    <p:extLst>
      <p:ext uri="{BB962C8B-B14F-4D97-AF65-F5344CB8AC3E}">
        <p14:creationId xmlns:p14="http://schemas.microsoft.com/office/powerpoint/2010/main" val="346099905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err="1"/>
              <a:t>You</a:t>
            </a:r>
            <a:r>
              <a:rPr lang="nb-NO" dirty="0"/>
              <a:t> </a:t>
            </a:r>
            <a:r>
              <a:rPr lang="nb-NO" dirty="0" err="1"/>
              <a:t>can</a:t>
            </a:r>
            <a:r>
              <a:rPr lang="nb-NO" dirty="0"/>
              <a:t> </a:t>
            </a:r>
            <a:r>
              <a:rPr lang="nb-NO" dirty="0" err="1"/>
              <a:t>also</a:t>
            </a:r>
            <a:r>
              <a:rPr lang="nb-NO" dirty="0"/>
              <a:t> do </a:t>
            </a:r>
            <a:r>
              <a:rPr lang="nb-NO" dirty="0" err="1"/>
              <a:t>things</a:t>
            </a:r>
            <a:r>
              <a:rPr lang="nb-NO" dirty="0"/>
              <a:t> </a:t>
            </a:r>
            <a:r>
              <a:rPr lang="nb-NO" dirty="0" err="1"/>
              <a:t>with</a:t>
            </a:r>
            <a:r>
              <a:rPr lang="nb-NO" dirty="0"/>
              <a:t> </a:t>
            </a:r>
            <a:r>
              <a:rPr lang="nb-NO" dirty="0" err="1"/>
              <a:t>vectors</a:t>
            </a:r>
            <a:r>
              <a:rPr lang="nb-NO" dirty="0"/>
              <a:t>.</a:t>
            </a:r>
          </a:p>
        </p:txBody>
      </p:sp>
      <p:sp>
        <p:nvSpPr>
          <p:cNvPr id="4" name="Plassholder for lysbildenummer 3"/>
          <p:cNvSpPr>
            <a:spLocks noGrp="1"/>
          </p:cNvSpPr>
          <p:nvPr>
            <p:ph type="sldNum" sz="quarter" idx="5"/>
          </p:nvPr>
        </p:nvSpPr>
        <p:spPr/>
        <p:txBody>
          <a:bodyPr/>
          <a:lstStyle/>
          <a:p>
            <a:fld id="{C0F13B46-B8D6-445C-BD73-CDFC2FE914EB}" type="slidenum">
              <a:rPr lang="nb-NO" smtClean="0"/>
              <a:t>23</a:t>
            </a:fld>
            <a:endParaRPr lang="nb-NO"/>
          </a:p>
        </p:txBody>
      </p:sp>
    </p:spTree>
    <p:extLst>
      <p:ext uri="{BB962C8B-B14F-4D97-AF65-F5344CB8AC3E}">
        <p14:creationId xmlns:p14="http://schemas.microsoft.com/office/powerpoint/2010/main" val="194052774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err="1"/>
              <a:t>You</a:t>
            </a:r>
            <a:r>
              <a:rPr lang="nb-NO" dirty="0"/>
              <a:t> </a:t>
            </a:r>
            <a:r>
              <a:rPr lang="nb-NO" dirty="0" err="1"/>
              <a:t>can</a:t>
            </a:r>
            <a:r>
              <a:rPr lang="nb-NO" dirty="0"/>
              <a:t> for </a:t>
            </a:r>
            <a:r>
              <a:rPr lang="nb-NO" dirty="0" err="1"/>
              <a:t>instance</a:t>
            </a:r>
            <a:r>
              <a:rPr lang="nb-NO" dirty="0"/>
              <a:t> </a:t>
            </a:r>
            <a:r>
              <a:rPr lang="nb-NO" dirty="0" err="1"/>
              <a:t>add</a:t>
            </a:r>
            <a:r>
              <a:rPr lang="nb-NO" dirty="0"/>
              <a:t> </a:t>
            </a:r>
            <a:r>
              <a:rPr lang="nb-NO" dirty="0" err="1"/>
              <a:t>two</a:t>
            </a:r>
            <a:r>
              <a:rPr lang="nb-NO" dirty="0"/>
              <a:t> </a:t>
            </a:r>
            <a:r>
              <a:rPr lang="nb-NO" dirty="0" err="1"/>
              <a:t>vectors</a:t>
            </a:r>
            <a:r>
              <a:rPr lang="nb-NO" dirty="0"/>
              <a:t> </a:t>
            </a:r>
            <a:r>
              <a:rPr lang="nb-NO" dirty="0" err="1"/>
              <a:t>together</a:t>
            </a:r>
            <a:r>
              <a:rPr lang="nb-NO" dirty="0"/>
              <a:t>.</a:t>
            </a:r>
          </a:p>
        </p:txBody>
      </p:sp>
      <p:sp>
        <p:nvSpPr>
          <p:cNvPr id="4" name="Plassholder for lysbildenummer 3"/>
          <p:cNvSpPr>
            <a:spLocks noGrp="1"/>
          </p:cNvSpPr>
          <p:nvPr>
            <p:ph type="sldNum" sz="quarter" idx="5"/>
          </p:nvPr>
        </p:nvSpPr>
        <p:spPr/>
        <p:txBody>
          <a:bodyPr/>
          <a:lstStyle/>
          <a:p>
            <a:fld id="{C0F13B46-B8D6-445C-BD73-CDFC2FE914EB}" type="slidenum">
              <a:rPr lang="nb-NO" smtClean="0"/>
              <a:t>24</a:t>
            </a:fld>
            <a:endParaRPr lang="nb-NO"/>
          </a:p>
        </p:txBody>
      </p:sp>
    </p:spTree>
    <p:extLst>
      <p:ext uri="{BB962C8B-B14F-4D97-AF65-F5344CB8AC3E}">
        <p14:creationId xmlns:p14="http://schemas.microsoft.com/office/powerpoint/2010/main" val="272571252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dirty="0"/>
          </a:p>
        </p:txBody>
      </p:sp>
      <p:sp>
        <p:nvSpPr>
          <p:cNvPr id="4" name="Plassholder for lysbildenummer 3"/>
          <p:cNvSpPr>
            <a:spLocks noGrp="1"/>
          </p:cNvSpPr>
          <p:nvPr>
            <p:ph type="sldNum" sz="quarter" idx="5"/>
          </p:nvPr>
        </p:nvSpPr>
        <p:spPr/>
        <p:txBody>
          <a:bodyPr/>
          <a:lstStyle/>
          <a:p>
            <a:fld id="{C0F13B46-B8D6-445C-BD73-CDFC2FE914EB}" type="slidenum">
              <a:rPr lang="nb-NO" smtClean="0"/>
              <a:t>25</a:t>
            </a:fld>
            <a:endParaRPr lang="nb-NO"/>
          </a:p>
        </p:txBody>
      </p:sp>
    </p:spTree>
    <p:extLst>
      <p:ext uri="{BB962C8B-B14F-4D97-AF65-F5344CB8AC3E}">
        <p14:creationId xmlns:p14="http://schemas.microsoft.com/office/powerpoint/2010/main" val="26761786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dirty="0"/>
          </a:p>
        </p:txBody>
      </p:sp>
      <p:sp>
        <p:nvSpPr>
          <p:cNvPr id="4" name="Plassholder for lysbildenummer 3"/>
          <p:cNvSpPr>
            <a:spLocks noGrp="1"/>
          </p:cNvSpPr>
          <p:nvPr>
            <p:ph type="sldNum" sz="quarter" idx="5"/>
          </p:nvPr>
        </p:nvSpPr>
        <p:spPr/>
        <p:txBody>
          <a:bodyPr/>
          <a:lstStyle/>
          <a:p>
            <a:fld id="{C0F13B46-B8D6-445C-BD73-CDFC2FE914EB}" type="slidenum">
              <a:rPr lang="nb-NO" smtClean="0"/>
              <a:t>26</a:t>
            </a:fld>
            <a:endParaRPr lang="nb-NO"/>
          </a:p>
        </p:txBody>
      </p:sp>
    </p:spTree>
    <p:extLst>
      <p:ext uri="{BB962C8B-B14F-4D97-AF65-F5344CB8AC3E}">
        <p14:creationId xmlns:p14="http://schemas.microsoft.com/office/powerpoint/2010/main" val="75905963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dirty="0"/>
          </a:p>
        </p:txBody>
      </p:sp>
      <p:sp>
        <p:nvSpPr>
          <p:cNvPr id="4" name="Plassholder for lysbildenummer 3"/>
          <p:cNvSpPr>
            <a:spLocks noGrp="1"/>
          </p:cNvSpPr>
          <p:nvPr>
            <p:ph type="sldNum" sz="quarter" idx="5"/>
          </p:nvPr>
        </p:nvSpPr>
        <p:spPr/>
        <p:txBody>
          <a:bodyPr/>
          <a:lstStyle/>
          <a:p>
            <a:fld id="{C0F13B46-B8D6-445C-BD73-CDFC2FE914EB}" type="slidenum">
              <a:rPr lang="nb-NO" smtClean="0"/>
              <a:t>27</a:t>
            </a:fld>
            <a:endParaRPr lang="nb-NO"/>
          </a:p>
        </p:txBody>
      </p:sp>
    </p:spTree>
    <p:extLst>
      <p:ext uri="{BB962C8B-B14F-4D97-AF65-F5344CB8AC3E}">
        <p14:creationId xmlns:p14="http://schemas.microsoft.com/office/powerpoint/2010/main" val="114717668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dirty="0"/>
          </a:p>
        </p:txBody>
      </p:sp>
      <p:sp>
        <p:nvSpPr>
          <p:cNvPr id="4" name="Plassholder for lysbildenummer 3"/>
          <p:cNvSpPr>
            <a:spLocks noGrp="1"/>
          </p:cNvSpPr>
          <p:nvPr>
            <p:ph type="sldNum" sz="quarter" idx="5"/>
          </p:nvPr>
        </p:nvSpPr>
        <p:spPr/>
        <p:txBody>
          <a:bodyPr/>
          <a:lstStyle/>
          <a:p>
            <a:fld id="{C0F13B46-B8D6-445C-BD73-CDFC2FE914EB}" type="slidenum">
              <a:rPr lang="nb-NO" smtClean="0"/>
              <a:t>28</a:t>
            </a:fld>
            <a:endParaRPr lang="nb-NO"/>
          </a:p>
        </p:txBody>
      </p:sp>
    </p:spTree>
    <p:extLst>
      <p:ext uri="{BB962C8B-B14F-4D97-AF65-F5344CB8AC3E}">
        <p14:creationId xmlns:p14="http://schemas.microsoft.com/office/powerpoint/2010/main" val="251807743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dirty="0"/>
          </a:p>
        </p:txBody>
      </p:sp>
      <p:sp>
        <p:nvSpPr>
          <p:cNvPr id="4" name="Plassholder for lysbildenummer 3"/>
          <p:cNvSpPr>
            <a:spLocks noGrp="1"/>
          </p:cNvSpPr>
          <p:nvPr>
            <p:ph type="sldNum" sz="quarter" idx="5"/>
          </p:nvPr>
        </p:nvSpPr>
        <p:spPr/>
        <p:txBody>
          <a:bodyPr/>
          <a:lstStyle/>
          <a:p>
            <a:fld id="{C0F13B46-B8D6-445C-BD73-CDFC2FE914EB}" type="slidenum">
              <a:rPr lang="nb-NO" smtClean="0"/>
              <a:t>29</a:t>
            </a:fld>
            <a:endParaRPr lang="nb-NO"/>
          </a:p>
        </p:txBody>
      </p:sp>
    </p:spTree>
    <p:extLst>
      <p:ext uri="{BB962C8B-B14F-4D97-AF65-F5344CB8AC3E}">
        <p14:creationId xmlns:p14="http://schemas.microsoft.com/office/powerpoint/2010/main" val="12681687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And </a:t>
            </a:r>
            <a:r>
              <a:rPr lang="nb-NO" dirty="0" err="1"/>
              <a:t>that</a:t>
            </a:r>
            <a:r>
              <a:rPr lang="nb-NO" dirty="0"/>
              <a:t> </a:t>
            </a:r>
            <a:r>
              <a:rPr lang="nb-NO" dirty="0" err="1"/>
              <a:t>observation</a:t>
            </a:r>
            <a:r>
              <a:rPr lang="nb-NO" dirty="0"/>
              <a:t> is </a:t>
            </a:r>
            <a:r>
              <a:rPr lang="nb-NO" dirty="0" err="1"/>
              <a:t>this</a:t>
            </a:r>
            <a:r>
              <a:rPr lang="nb-NO" dirty="0"/>
              <a:t>. A </a:t>
            </a:r>
            <a:r>
              <a:rPr lang="nb-NO" dirty="0" err="1"/>
              <a:t>named</a:t>
            </a:r>
            <a:r>
              <a:rPr lang="nb-NO" dirty="0"/>
              <a:t> </a:t>
            </a:r>
            <a:r>
              <a:rPr lang="nb-NO" dirty="0" err="1"/>
              <a:t>structure</a:t>
            </a:r>
            <a:r>
              <a:rPr lang="nb-NO" dirty="0"/>
              <a:t> is not </a:t>
            </a:r>
            <a:r>
              <a:rPr lang="nb-NO" dirty="0" err="1"/>
              <a:t>automatically</a:t>
            </a:r>
            <a:r>
              <a:rPr lang="nb-NO" dirty="0"/>
              <a:t> an </a:t>
            </a:r>
            <a:r>
              <a:rPr lang="nb-NO" dirty="0" err="1"/>
              <a:t>abstraction</a:t>
            </a:r>
            <a:r>
              <a:rPr lang="nb-NO" dirty="0"/>
              <a:t>. </a:t>
            </a:r>
            <a:r>
              <a:rPr lang="nb-NO" dirty="0" err="1"/>
              <a:t>We</a:t>
            </a:r>
            <a:r>
              <a:rPr lang="nb-NO" dirty="0"/>
              <a:t> </a:t>
            </a:r>
            <a:r>
              <a:rPr lang="nb-NO" dirty="0" err="1"/>
              <a:t>shouldn’t</a:t>
            </a:r>
            <a:r>
              <a:rPr lang="nb-NO" dirty="0"/>
              <a:t> </a:t>
            </a:r>
            <a:r>
              <a:rPr lang="nb-NO" dirty="0" err="1"/>
              <a:t>conflate</a:t>
            </a:r>
            <a:r>
              <a:rPr lang="nb-NO" dirty="0"/>
              <a:t> </a:t>
            </a:r>
            <a:r>
              <a:rPr lang="nb-NO" dirty="0" err="1"/>
              <a:t>the</a:t>
            </a:r>
            <a:r>
              <a:rPr lang="nb-NO" dirty="0"/>
              <a:t> </a:t>
            </a:r>
            <a:r>
              <a:rPr lang="nb-NO" dirty="0" err="1"/>
              <a:t>two</a:t>
            </a:r>
            <a:r>
              <a:rPr lang="nb-NO" dirty="0"/>
              <a:t>. All </a:t>
            </a:r>
            <a:r>
              <a:rPr lang="nb-NO" dirty="0" err="1"/>
              <a:t>abstractions</a:t>
            </a:r>
            <a:r>
              <a:rPr lang="nb-NO" dirty="0"/>
              <a:t> </a:t>
            </a:r>
            <a:r>
              <a:rPr lang="nb-NO" dirty="0" err="1"/>
              <a:t>are</a:t>
            </a:r>
            <a:r>
              <a:rPr lang="nb-NO" dirty="0"/>
              <a:t> </a:t>
            </a:r>
            <a:r>
              <a:rPr lang="nb-NO" dirty="0" err="1"/>
              <a:t>named</a:t>
            </a:r>
            <a:r>
              <a:rPr lang="nb-NO" dirty="0"/>
              <a:t> </a:t>
            </a:r>
            <a:r>
              <a:rPr lang="nb-NO" dirty="0" err="1"/>
              <a:t>structures</a:t>
            </a:r>
            <a:r>
              <a:rPr lang="nb-NO" dirty="0"/>
              <a:t>, </a:t>
            </a:r>
            <a:r>
              <a:rPr lang="nb-NO" dirty="0" err="1"/>
              <a:t>but</a:t>
            </a:r>
            <a:r>
              <a:rPr lang="nb-NO" dirty="0"/>
              <a:t> not all </a:t>
            </a:r>
            <a:r>
              <a:rPr lang="nb-NO" dirty="0" err="1"/>
              <a:t>named</a:t>
            </a:r>
            <a:r>
              <a:rPr lang="nb-NO" dirty="0"/>
              <a:t> </a:t>
            </a:r>
            <a:r>
              <a:rPr lang="nb-NO" dirty="0" err="1"/>
              <a:t>structures</a:t>
            </a:r>
            <a:r>
              <a:rPr lang="nb-NO" dirty="0"/>
              <a:t> </a:t>
            </a:r>
            <a:r>
              <a:rPr lang="nb-NO" dirty="0" err="1"/>
              <a:t>are</a:t>
            </a:r>
            <a:r>
              <a:rPr lang="nb-NO" dirty="0"/>
              <a:t> </a:t>
            </a:r>
            <a:r>
              <a:rPr lang="nb-NO" dirty="0" err="1"/>
              <a:t>abstractions</a:t>
            </a:r>
            <a:r>
              <a:rPr lang="nb-NO" dirty="0"/>
              <a:t>. </a:t>
            </a:r>
            <a:r>
              <a:rPr lang="nb-NO" dirty="0" err="1"/>
              <a:t>There’s</a:t>
            </a:r>
            <a:r>
              <a:rPr lang="nb-NO" dirty="0"/>
              <a:t> more to </a:t>
            </a:r>
            <a:r>
              <a:rPr lang="nb-NO" dirty="0" err="1"/>
              <a:t>being</a:t>
            </a:r>
            <a:r>
              <a:rPr lang="nb-NO" dirty="0"/>
              <a:t> an </a:t>
            </a:r>
            <a:r>
              <a:rPr lang="nb-NO" dirty="0" err="1"/>
              <a:t>abstraction</a:t>
            </a:r>
            <a:r>
              <a:rPr lang="nb-NO" dirty="0"/>
              <a:t> </a:t>
            </a:r>
            <a:r>
              <a:rPr lang="nb-NO" dirty="0" err="1"/>
              <a:t>than</a:t>
            </a:r>
            <a:r>
              <a:rPr lang="nb-NO" dirty="0"/>
              <a:t> just </a:t>
            </a:r>
            <a:r>
              <a:rPr lang="nb-NO" dirty="0" err="1"/>
              <a:t>being</a:t>
            </a:r>
            <a:r>
              <a:rPr lang="nb-NO" dirty="0"/>
              <a:t> a </a:t>
            </a:r>
            <a:r>
              <a:rPr lang="nb-NO" dirty="0" err="1"/>
              <a:t>named</a:t>
            </a:r>
            <a:r>
              <a:rPr lang="nb-NO" dirty="0"/>
              <a:t> </a:t>
            </a:r>
            <a:r>
              <a:rPr lang="nb-NO" dirty="0" err="1"/>
              <a:t>structure</a:t>
            </a:r>
            <a:r>
              <a:rPr lang="nb-NO" dirty="0"/>
              <a:t>.</a:t>
            </a:r>
          </a:p>
        </p:txBody>
      </p:sp>
      <p:sp>
        <p:nvSpPr>
          <p:cNvPr id="4" name="Plassholder for lysbildenummer 3"/>
          <p:cNvSpPr>
            <a:spLocks noGrp="1"/>
          </p:cNvSpPr>
          <p:nvPr>
            <p:ph type="sldNum" sz="quarter" idx="5"/>
          </p:nvPr>
        </p:nvSpPr>
        <p:spPr/>
        <p:txBody>
          <a:bodyPr/>
          <a:lstStyle/>
          <a:p>
            <a:fld id="{C0F13B46-B8D6-445C-BD73-CDFC2FE914EB}" type="slidenum">
              <a:rPr lang="nb-NO" smtClean="0"/>
              <a:t>3</a:t>
            </a:fld>
            <a:endParaRPr lang="nb-NO"/>
          </a:p>
        </p:txBody>
      </p:sp>
    </p:spTree>
    <p:extLst>
      <p:ext uri="{BB962C8B-B14F-4D97-AF65-F5344CB8AC3E}">
        <p14:creationId xmlns:p14="http://schemas.microsoft.com/office/powerpoint/2010/main" val="201474285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dirty="0"/>
          </a:p>
        </p:txBody>
      </p:sp>
      <p:sp>
        <p:nvSpPr>
          <p:cNvPr id="4" name="Plassholder for lysbildenummer 3"/>
          <p:cNvSpPr>
            <a:spLocks noGrp="1"/>
          </p:cNvSpPr>
          <p:nvPr>
            <p:ph type="sldNum" sz="quarter" idx="5"/>
          </p:nvPr>
        </p:nvSpPr>
        <p:spPr/>
        <p:txBody>
          <a:bodyPr/>
          <a:lstStyle/>
          <a:p>
            <a:fld id="{C0F13B46-B8D6-445C-BD73-CDFC2FE914EB}" type="slidenum">
              <a:rPr lang="nb-NO" smtClean="0"/>
              <a:t>30</a:t>
            </a:fld>
            <a:endParaRPr lang="nb-NO"/>
          </a:p>
        </p:txBody>
      </p:sp>
    </p:spTree>
    <p:extLst>
      <p:ext uri="{BB962C8B-B14F-4D97-AF65-F5344CB8AC3E}">
        <p14:creationId xmlns:p14="http://schemas.microsoft.com/office/powerpoint/2010/main" val="214900754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dirty="0"/>
          </a:p>
        </p:txBody>
      </p:sp>
      <p:sp>
        <p:nvSpPr>
          <p:cNvPr id="4" name="Plassholder for lysbildenummer 3"/>
          <p:cNvSpPr>
            <a:spLocks noGrp="1"/>
          </p:cNvSpPr>
          <p:nvPr>
            <p:ph type="sldNum" sz="quarter" idx="5"/>
          </p:nvPr>
        </p:nvSpPr>
        <p:spPr/>
        <p:txBody>
          <a:bodyPr/>
          <a:lstStyle/>
          <a:p>
            <a:fld id="{C0F13B46-B8D6-445C-BD73-CDFC2FE914EB}" type="slidenum">
              <a:rPr lang="nb-NO" smtClean="0"/>
              <a:t>31</a:t>
            </a:fld>
            <a:endParaRPr lang="nb-NO"/>
          </a:p>
        </p:txBody>
      </p:sp>
    </p:spTree>
    <p:extLst>
      <p:ext uri="{BB962C8B-B14F-4D97-AF65-F5344CB8AC3E}">
        <p14:creationId xmlns:p14="http://schemas.microsoft.com/office/powerpoint/2010/main" val="18529098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dirty="0"/>
          </a:p>
        </p:txBody>
      </p:sp>
      <p:sp>
        <p:nvSpPr>
          <p:cNvPr id="4" name="Plassholder for lysbildenummer 3"/>
          <p:cNvSpPr>
            <a:spLocks noGrp="1"/>
          </p:cNvSpPr>
          <p:nvPr>
            <p:ph type="sldNum" sz="quarter" idx="5"/>
          </p:nvPr>
        </p:nvSpPr>
        <p:spPr/>
        <p:txBody>
          <a:bodyPr/>
          <a:lstStyle/>
          <a:p>
            <a:fld id="{C0F13B46-B8D6-445C-BD73-CDFC2FE914EB}" type="slidenum">
              <a:rPr lang="nb-NO" smtClean="0"/>
              <a:t>32</a:t>
            </a:fld>
            <a:endParaRPr lang="nb-NO"/>
          </a:p>
        </p:txBody>
      </p:sp>
    </p:spTree>
    <p:extLst>
      <p:ext uri="{BB962C8B-B14F-4D97-AF65-F5344CB8AC3E}">
        <p14:creationId xmlns:p14="http://schemas.microsoft.com/office/powerpoint/2010/main" val="352558997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dirty="0"/>
          </a:p>
        </p:txBody>
      </p:sp>
      <p:sp>
        <p:nvSpPr>
          <p:cNvPr id="4" name="Plassholder for lysbildenummer 3"/>
          <p:cNvSpPr>
            <a:spLocks noGrp="1"/>
          </p:cNvSpPr>
          <p:nvPr>
            <p:ph type="sldNum" sz="quarter" idx="5"/>
          </p:nvPr>
        </p:nvSpPr>
        <p:spPr/>
        <p:txBody>
          <a:bodyPr/>
          <a:lstStyle/>
          <a:p>
            <a:fld id="{C0F13B46-B8D6-445C-BD73-CDFC2FE914EB}" type="slidenum">
              <a:rPr lang="nb-NO" smtClean="0"/>
              <a:t>33</a:t>
            </a:fld>
            <a:endParaRPr lang="nb-NO"/>
          </a:p>
        </p:txBody>
      </p:sp>
    </p:spTree>
    <p:extLst>
      <p:ext uri="{BB962C8B-B14F-4D97-AF65-F5344CB8AC3E}">
        <p14:creationId xmlns:p14="http://schemas.microsoft.com/office/powerpoint/2010/main" val="132606344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dirty="0"/>
          </a:p>
        </p:txBody>
      </p:sp>
      <p:sp>
        <p:nvSpPr>
          <p:cNvPr id="4" name="Plassholder for lysbildenummer 3"/>
          <p:cNvSpPr>
            <a:spLocks noGrp="1"/>
          </p:cNvSpPr>
          <p:nvPr>
            <p:ph type="sldNum" sz="quarter" idx="5"/>
          </p:nvPr>
        </p:nvSpPr>
        <p:spPr/>
        <p:txBody>
          <a:bodyPr/>
          <a:lstStyle/>
          <a:p>
            <a:fld id="{C0F13B46-B8D6-445C-BD73-CDFC2FE914EB}" type="slidenum">
              <a:rPr lang="nb-NO" smtClean="0"/>
              <a:t>34</a:t>
            </a:fld>
            <a:endParaRPr lang="nb-NO"/>
          </a:p>
        </p:txBody>
      </p:sp>
    </p:spTree>
    <p:extLst>
      <p:ext uri="{BB962C8B-B14F-4D97-AF65-F5344CB8AC3E}">
        <p14:creationId xmlns:p14="http://schemas.microsoft.com/office/powerpoint/2010/main" val="257035656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dirty="0"/>
          </a:p>
        </p:txBody>
      </p:sp>
      <p:sp>
        <p:nvSpPr>
          <p:cNvPr id="4" name="Plassholder for lysbildenummer 3"/>
          <p:cNvSpPr>
            <a:spLocks noGrp="1"/>
          </p:cNvSpPr>
          <p:nvPr>
            <p:ph type="sldNum" sz="quarter" idx="5"/>
          </p:nvPr>
        </p:nvSpPr>
        <p:spPr/>
        <p:txBody>
          <a:bodyPr/>
          <a:lstStyle/>
          <a:p>
            <a:fld id="{C0F13B46-B8D6-445C-BD73-CDFC2FE914EB}" type="slidenum">
              <a:rPr lang="nb-NO" smtClean="0"/>
              <a:t>35</a:t>
            </a:fld>
            <a:endParaRPr lang="nb-NO"/>
          </a:p>
        </p:txBody>
      </p:sp>
    </p:spTree>
    <p:extLst>
      <p:ext uri="{BB962C8B-B14F-4D97-AF65-F5344CB8AC3E}">
        <p14:creationId xmlns:p14="http://schemas.microsoft.com/office/powerpoint/2010/main" val="374966885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dirty="0"/>
          </a:p>
        </p:txBody>
      </p:sp>
      <p:sp>
        <p:nvSpPr>
          <p:cNvPr id="4" name="Plassholder for lysbildenummer 3"/>
          <p:cNvSpPr>
            <a:spLocks noGrp="1"/>
          </p:cNvSpPr>
          <p:nvPr>
            <p:ph type="sldNum" sz="quarter" idx="5"/>
          </p:nvPr>
        </p:nvSpPr>
        <p:spPr/>
        <p:txBody>
          <a:bodyPr/>
          <a:lstStyle/>
          <a:p>
            <a:fld id="{C0F13B46-B8D6-445C-BD73-CDFC2FE914EB}" type="slidenum">
              <a:rPr lang="nb-NO" smtClean="0"/>
              <a:t>36</a:t>
            </a:fld>
            <a:endParaRPr lang="nb-NO"/>
          </a:p>
        </p:txBody>
      </p:sp>
    </p:spTree>
    <p:extLst>
      <p:ext uri="{BB962C8B-B14F-4D97-AF65-F5344CB8AC3E}">
        <p14:creationId xmlns:p14="http://schemas.microsoft.com/office/powerpoint/2010/main" val="382925862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dirty="0"/>
          </a:p>
        </p:txBody>
      </p:sp>
      <p:sp>
        <p:nvSpPr>
          <p:cNvPr id="4" name="Plassholder for lysbildenummer 3"/>
          <p:cNvSpPr>
            <a:spLocks noGrp="1"/>
          </p:cNvSpPr>
          <p:nvPr>
            <p:ph type="sldNum" sz="quarter" idx="5"/>
          </p:nvPr>
        </p:nvSpPr>
        <p:spPr/>
        <p:txBody>
          <a:bodyPr/>
          <a:lstStyle/>
          <a:p>
            <a:fld id="{C0F13B46-B8D6-445C-BD73-CDFC2FE914EB}" type="slidenum">
              <a:rPr lang="nb-NO" smtClean="0"/>
              <a:t>37</a:t>
            </a:fld>
            <a:endParaRPr lang="nb-NO"/>
          </a:p>
        </p:txBody>
      </p:sp>
    </p:spTree>
    <p:extLst>
      <p:ext uri="{BB962C8B-B14F-4D97-AF65-F5344CB8AC3E}">
        <p14:creationId xmlns:p14="http://schemas.microsoft.com/office/powerpoint/2010/main" val="86968154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dirty="0"/>
          </a:p>
        </p:txBody>
      </p:sp>
      <p:sp>
        <p:nvSpPr>
          <p:cNvPr id="4" name="Plassholder for lysbildenummer 3"/>
          <p:cNvSpPr>
            <a:spLocks noGrp="1"/>
          </p:cNvSpPr>
          <p:nvPr>
            <p:ph type="sldNum" sz="quarter" idx="5"/>
          </p:nvPr>
        </p:nvSpPr>
        <p:spPr/>
        <p:txBody>
          <a:bodyPr/>
          <a:lstStyle/>
          <a:p>
            <a:fld id="{C0F13B46-B8D6-445C-BD73-CDFC2FE914EB}" type="slidenum">
              <a:rPr lang="nb-NO" smtClean="0"/>
              <a:t>38</a:t>
            </a:fld>
            <a:endParaRPr lang="nb-NO"/>
          </a:p>
        </p:txBody>
      </p:sp>
    </p:spTree>
    <p:extLst>
      <p:ext uri="{BB962C8B-B14F-4D97-AF65-F5344CB8AC3E}">
        <p14:creationId xmlns:p14="http://schemas.microsoft.com/office/powerpoint/2010/main" val="382026214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err="1"/>
              <a:t>We</a:t>
            </a:r>
            <a:r>
              <a:rPr lang="nb-NO" dirty="0"/>
              <a:t> </a:t>
            </a:r>
            <a:r>
              <a:rPr lang="nb-NO" dirty="0" err="1"/>
              <a:t>called</a:t>
            </a:r>
            <a:r>
              <a:rPr lang="nb-NO" dirty="0"/>
              <a:t> it a </a:t>
            </a:r>
            <a:r>
              <a:rPr lang="nb-NO" dirty="0" err="1"/>
              <a:t>Vector</a:t>
            </a:r>
            <a:r>
              <a:rPr lang="nb-NO" dirty="0"/>
              <a:t>, </a:t>
            </a:r>
            <a:r>
              <a:rPr lang="nb-NO" dirty="0" err="1"/>
              <a:t>but</a:t>
            </a:r>
            <a:r>
              <a:rPr lang="nb-NO" dirty="0"/>
              <a:t> it </a:t>
            </a:r>
            <a:r>
              <a:rPr lang="nb-NO" dirty="0" err="1"/>
              <a:t>isn’t</a:t>
            </a:r>
            <a:r>
              <a:rPr lang="nb-NO" dirty="0"/>
              <a:t> a </a:t>
            </a:r>
            <a:r>
              <a:rPr lang="nb-NO" dirty="0" err="1"/>
              <a:t>Vector</a:t>
            </a:r>
            <a:r>
              <a:rPr lang="nb-NO" dirty="0"/>
              <a:t>.</a:t>
            </a:r>
          </a:p>
        </p:txBody>
      </p:sp>
      <p:sp>
        <p:nvSpPr>
          <p:cNvPr id="4" name="Plassholder for lysbildenummer 3"/>
          <p:cNvSpPr>
            <a:spLocks noGrp="1"/>
          </p:cNvSpPr>
          <p:nvPr>
            <p:ph type="sldNum" sz="quarter" idx="5"/>
          </p:nvPr>
        </p:nvSpPr>
        <p:spPr/>
        <p:txBody>
          <a:bodyPr/>
          <a:lstStyle/>
          <a:p>
            <a:fld id="{C0F13B46-B8D6-445C-BD73-CDFC2FE914EB}" type="slidenum">
              <a:rPr lang="nb-NO" smtClean="0"/>
              <a:t>39</a:t>
            </a:fld>
            <a:endParaRPr lang="nb-NO"/>
          </a:p>
        </p:txBody>
      </p:sp>
    </p:spTree>
    <p:extLst>
      <p:ext uri="{BB962C8B-B14F-4D97-AF65-F5344CB8AC3E}">
        <p14:creationId xmlns:p14="http://schemas.microsoft.com/office/powerpoint/2010/main" val="1119163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If </a:t>
            </a:r>
            <a:r>
              <a:rPr lang="nb-NO" dirty="0" err="1"/>
              <a:t>you’re</a:t>
            </a:r>
            <a:r>
              <a:rPr lang="nb-NO" dirty="0"/>
              <a:t> a programmer </a:t>
            </a:r>
            <a:r>
              <a:rPr lang="nb-NO" dirty="0" err="1"/>
              <a:t>working</a:t>
            </a:r>
            <a:r>
              <a:rPr lang="nb-NO" dirty="0"/>
              <a:t> </a:t>
            </a:r>
            <a:r>
              <a:rPr lang="nb-NO" dirty="0" err="1"/>
              <a:t>with</a:t>
            </a:r>
            <a:r>
              <a:rPr lang="nb-NO" dirty="0"/>
              <a:t> an </a:t>
            </a:r>
            <a:r>
              <a:rPr lang="nb-NO" dirty="0" err="1"/>
              <a:t>object-oriented</a:t>
            </a:r>
            <a:r>
              <a:rPr lang="nb-NO" dirty="0"/>
              <a:t> </a:t>
            </a:r>
            <a:r>
              <a:rPr lang="nb-NO" dirty="0" err="1"/>
              <a:t>programming</a:t>
            </a:r>
            <a:r>
              <a:rPr lang="nb-NO" dirty="0"/>
              <a:t> </a:t>
            </a:r>
            <a:r>
              <a:rPr lang="nb-NO" dirty="0" err="1"/>
              <a:t>language</a:t>
            </a:r>
            <a:r>
              <a:rPr lang="nb-NO" dirty="0"/>
              <a:t>, </a:t>
            </a:r>
            <a:r>
              <a:rPr lang="nb-NO" dirty="0" err="1"/>
              <a:t>you’re</a:t>
            </a:r>
            <a:r>
              <a:rPr lang="nb-NO" dirty="0"/>
              <a:t> </a:t>
            </a:r>
            <a:r>
              <a:rPr lang="nb-NO" dirty="0" err="1"/>
              <a:t>going</a:t>
            </a:r>
            <a:r>
              <a:rPr lang="nb-NO" dirty="0"/>
              <a:t> to </a:t>
            </a:r>
            <a:r>
              <a:rPr lang="nb-NO" dirty="0" err="1"/>
              <a:t>use</a:t>
            </a:r>
            <a:r>
              <a:rPr lang="nb-NO" dirty="0"/>
              <a:t> </a:t>
            </a:r>
            <a:r>
              <a:rPr lang="nb-NO" dirty="0" err="1"/>
              <a:t>objects</a:t>
            </a:r>
            <a:r>
              <a:rPr lang="nb-NO" dirty="0"/>
              <a:t> to </a:t>
            </a:r>
            <a:r>
              <a:rPr lang="nb-NO" dirty="0" err="1"/>
              <a:t>create</a:t>
            </a:r>
            <a:r>
              <a:rPr lang="nb-NO" dirty="0"/>
              <a:t> </a:t>
            </a:r>
            <a:r>
              <a:rPr lang="nb-NO" dirty="0" err="1"/>
              <a:t>structure</a:t>
            </a:r>
            <a:r>
              <a:rPr lang="nb-NO" dirty="0"/>
              <a:t>.</a:t>
            </a:r>
          </a:p>
        </p:txBody>
      </p:sp>
      <p:sp>
        <p:nvSpPr>
          <p:cNvPr id="4" name="Plassholder for lysbildenummer 3"/>
          <p:cNvSpPr>
            <a:spLocks noGrp="1"/>
          </p:cNvSpPr>
          <p:nvPr>
            <p:ph type="sldNum" sz="quarter" idx="5"/>
          </p:nvPr>
        </p:nvSpPr>
        <p:spPr/>
        <p:txBody>
          <a:bodyPr/>
          <a:lstStyle/>
          <a:p>
            <a:fld id="{C0F13B46-B8D6-445C-BD73-CDFC2FE914EB}" type="slidenum">
              <a:rPr lang="nb-NO" smtClean="0"/>
              <a:t>4</a:t>
            </a:fld>
            <a:endParaRPr lang="nb-NO"/>
          </a:p>
        </p:txBody>
      </p:sp>
    </p:spTree>
    <p:extLst>
      <p:ext uri="{BB962C8B-B14F-4D97-AF65-F5344CB8AC3E}">
        <p14:creationId xmlns:p14="http://schemas.microsoft.com/office/powerpoint/2010/main" val="70107190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dirty="0"/>
          </a:p>
        </p:txBody>
      </p:sp>
      <p:sp>
        <p:nvSpPr>
          <p:cNvPr id="4" name="Plassholder for lysbildenummer 3"/>
          <p:cNvSpPr>
            <a:spLocks noGrp="1"/>
          </p:cNvSpPr>
          <p:nvPr>
            <p:ph type="sldNum" sz="quarter" idx="5"/>
          </p:nvPr>
        </p:nvSpPr>
        <p:spPr/>
        <p:txBody>
          <a:bodyPr/>
          <a:lstStyle/>
          <a:p>
            <a:fld id="{C0F13B46-B8D6-445C-BD73-CDFC2FE914EB}" type="slidenum">
              <a:rPr lang="nb-NO" smtClean="0"/>
              <a:t>40</a:t>
            </a:fld>
            <a:endParaRPr lang="nb-NO"/>
          </a:p>
        </p:txBody>
      </p:sp>
    </p:spTree>
    <p:extLst>
      <p:ext uri="{BB962C8B-B14F-4D97-AF65-F5344CB8AC3E}">
        <p14:creationId xmlns:p14="http://schemas.microsoft.com/office/powerpoint/2010/main" val="214989061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dirty="0"/>
          </a:p>
        </p:txBody>
      </p:sp>
      <p:sp>
        <p:nvSpPr>
          <p:cNvPr id="4" name="Plassholder for lysbildenummer 3"/>
          <p:cNvSpPr>
            <a:spLocks noGrp="1"/>
          </p:cNvSpPr>
          <p:nvPr>
            <p:ph type="sldNum" sz="quarter" idx="5"/>
          </p:nvPr>
        </p:nvSpPr>
        <p:spPr/>
        <p:txBody>
          <a:bodyPr/>
          <a:lstStyle/>
          <a:p>
            <a:fld id="{C0F13B46-B8D6-445C-BD73-CDFC2FE914EB}" type="slidenum">
              <a:rPr lang="nb-NO" smtClean="0"/>
              <a:t>41</a:t>
            </a:fld>
            <a:endParaRPr lang="nb-NO"/>
          </a:p>
        </p:txBody>
      </p:sp>
    </p:spTree>
    <p:extLst>
      <p:ext uri="{BB962C8B-B14F-4D97-AF65-F5344CB8AC3E}">
        <p14:creationId xmlns:p14="http://schemas.microsoft.com/office/powerpoint/2010/main" val="19847464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dirty="0"/>
          </a:p>
        </p:txBody>
      </p:sp>
      <p:sp>
        <p:nvSpPr>
          <p:cNvPr id="4" name="Plassholder for lysbildenummer 3"/>
          <p:cNvSpPr>
            <a:spLocks noGrp="1"/>
          </p:cNvSpPr>
          <p:nvPr>
            <p:ph type="sldNum" sz="quarter" idx="5"/>
          </p:nvPr>
        </p:nvSpPr>
        <p:spPr/>
        <p:txBody>
          <a:bodyPr/>
          <a:lstStyle/>
          <a:p>
            <a:fld id="{C0F13B46-B8D6-445C-BD73-CDFC2FE914EB}" type="slidenum">
              <a:rPr lang="nb-NO" smtClean="0"/>
              <a:t>42</a:t>
            </a:fld>
            <a:endParaRPr lang="nb-NO"/>
          </a:p>
        </p:txBody>
      </p:sp>
    </p:spTree>
    <p:extLst>
      <p:ext uri="{BB962C8B-B14F-4D97-AF65-F5344CB8AC3E}">
        <p14:creationId xmlns:p14="http://schemas.microsoft.com/office/powerpoint/2010/main" val="292477482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dirty="0"/>
          </a:p>
        </p:txBody>
      </p:sp>
      <p:sp>
        <p:nvSpPr>
          <p:cNvPr id="4" name="Plassholder for lysbildenummer 3"/>
          <p:cNvSpPr>
            <a:spLocks noGrp="1"/>
          </p:cNvSpPr>
          <p:nvPr>
            <p:ph type="sldNum" sz="quarter" idx="5"/>
          </p:nvPr>
        </p:nvSpPr>
        <p:spPr/>
        <p:txBody>
          <a:bodyPr/>
          <a:lstStyle/>
          <a:p>
            <a:fld id="{C0F13B46-B8D6-445C-BD73-CDFC2FE914EB}" type="slidenum">
              <a:rPr lang="nb-NO" smtClean="0"/>
              <a:t>43</a:t>
            </a:fld>
            <a:endParaRPr lang="nb-NO"/>
          </a:p>
        </p:txBody>
      </p:sp>
    </p:spTree>
    <p:extLst>
      <p:ext uri="{BB962C8B-B14F-4D97-AF65-F5344CB8AC3E}">
        <p14:creationId xmlns:p14="http://schemas.microsoft.com/office/powerpoint/2010/main" val="415618483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dirty="0"/>
          </a:p>
        </p:txBody>
      </p:sp>
      <p:sp>
        <p:nvSpPr>
          <p:cNvPr id="4" name="Plassholder for lysbildenummer 3"/>
          <p:cNvSpPr>
            <a:spLocks noGrp="1"/>
          </p:cNvSpPr>
          <p:nvPr>
            <p:ph type="sldNum" sz="quarter" idx="5"/>
          </p:nvPr>
        </p:nvSpPr>
        <p:spPr/>
        <p:txBody>
          <a:bodyPr/>
          <a:lstStyle/>
          <a:p>
            <a:fld id="{C0F13B46-B8D6-445C-BD73-CDFC2FE914EB}" type="slidenum">
              <a:rPr lang="nb-NO" smtClean="0"/>
              <a:t>44</a:t>
            </a:fld>
            <a:endParaRPr lang="nb-NO"/>
          </a:p>
        </p:txBody>
      </p:sp>
    </p:spTree>
    <p:extLst>
      <p:ext uri="{BB962C8B-B14F-4D97-AF65-F5344CB8AC3E}">
        <p14:creationId xmlns:p14="http://schemas.microsoft.com/office/powerpoint/2010/main" val="425671617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dirty="0"/>
          </a:p>
        </p:txBody>
      </p:sp>
      <p:sp>
        <p:nvSpPr>
          <p:cNvPr id="4" name="Plassholder for lysbildenummer 3"/>
          <p:cNvSpPr>
            <a:spLocks noGrp="1"/>
          </p:cNvSpPr>
          <p:nvPr>
            <p:ph type="sldNum" sz="quarter" idx="5"/>
          </p:nvPr>
        </p:nvSpPr>
        <p:spPr/>
        <p:txBody>
          <a:bodyPr/>
          <a:lstStyle/>
          <a:p>
            <a:fld id="{C0F13B46-B8D6-445C-BD73-CDFC2FE914EB}" type="slidenum">
              <a:rPr lang="nb-NO" smtClean="0"/>
              <a:t>45</a:t>
            </a:fld>
            <a:endParaRPr lang="nb-NO"/>
          </a:p>
        </p:txBody>
      </p:sp>
    </p:spTree>
    <p:extLst>
      <p:ext uri="{BB962C8B-B14F-4D97-AF65-F5344CB8AC3E}">
        <p14:creationId xmlns:p14="http://schemas.microsoft.com/office/powerpoint/2010/main" val="310478287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dirty="0"/>
          </a:p>
        </p:txBody>
      </p:sp>
      <p:sp>
        <p:nvSpPr>
          <p:cNvPr id="4" name="Plassholder for lysbildenummer 3"/>
          <p:cNvSpPr>
            <a:spLocks noGrp="1"/>
          </p:cNvSpPr>
          <p:nvPr>
            <p:ph type="sldNum" sz="quarter" idx="5"/>
          </p:nvPr>
        </p:nvSpPr>
        <p:spPr/>
        <p:txBody>
          <a:bodyPr/>
          <a:lstStyle/>
          <a:p>
            <a:fld id="{C0F13B46-B8D6-445C-BD73-CDFC2FE914EB}" type="slidenum">
              <a:rPr lang="nb-NO" smtClean="0"/>
              <a:t>46</a:t>
            </a:fld>
            <a:endParaRPr lang="nb-NO"/>
          </a:p>
        </p:txBody>
      </p:sp>
    </p:spTree>
    <p:extLst>
      <p:ext uri="{BB962C8B-B14F-4D97-AF65-F5344CB8AC3E}">
        <p14:creationId xmlns:p14="http://schemas.microsoft.com/office/powerpoint/2010/main" val="390988564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dirty="0"/>
          </a:p>
        </p:txBody>
      </p:sp>
      <p:sp>
        <p:nvSpPr>
          <p:cNvPr id="4" name="Plassholder for lysbildenummer 3"/>
          <p:cNvSpPr>
            <a:spLocks noGrp="1"/>
          </p:cNvSpPr>
          <p:nvPr>
            <p:ph type="sldNum" sz="quarter" idx="5"/>
          </p:nvPr>
        </p:nvSpPr>
        <p:spPr/>
        <p:txBody>
          <a:bodyPr/>
          <a:lstStyle/>
          <a:p>
            <a:fld id="{C0F13B46-B8D6-445C-BD73-CDFC2FE914EB}" type="slidenum">
              <a:rPr lang="nb-NO" smtClean="0"/>
              <a:t>47</a:t>
            </a:fld>
            <a:endParaRPr lang="nb-NO"/>
          </a:p>
        </p:txBody>
      </p:sp>
    </p:spTree>
    <p:extLst>
      <p:ext uri="{BB962C8B-B14F-4D97-AF65-F5344CB8AC3E}">
        <p14:creationId xmlns:p14="http://schemas.microsoft.com/office/powerpoint/2010/main" val="196693865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dirty="0"/>
          </a:p>
        </p:txBody>
      </p:sp>
      <p:sp>
        <p:nvSpPr>
          <p:cNvPr id="4" name="Plassholder for lysbildenummer 3"/>
          <p:cNvSpPr>
            <a:spLocks noGrp="1"/>
          </p:cNvSpPr>
          <p:nvPr>
            <p:ph type="sldNum" sz="quarter" idx="5"/>
          </p:nvPr>
        </p:nvSpPr>
        <p:spPr/>
        <p:txBody>
          <a:bodyPr/>
          <a:lstStyle/>
          <a:p>
            <a:fld id="{C0F13B46-B8D6-445C-BD73-CDFC2FE914EB}" type="slidenum">
              <a:rPr lang="nb-NO" smtClean="0"/>
              <a:t>48</a:t>
            </a:fld>
            <a:endParaRPr lang="nb-NO"/>
          </a:p>
        </p:txBody>
      </p:sp>
    </p:spTree>
    <p:extLst>
      <p:ext uri="{BB962C8B-B14F-4D97-AF65-F5344CB8AC3E}">
        <p14:creationId xmlns:p14="http://schemas.microsoft.com/office/powerpoint/2010/main" val="100785726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dirty="0"/>
          </a:p>
        </p:txBody>
      </p:sp>
      <p:sp>
        <p:nvSpPr>
          <p:cNvPr id="4" name="Plassholder for lysbildenummer 3"/>
          <p:cNvSpPr>
            <a:spLocks noGrp="1"/>
          </p:cNvSpPr>
          <p:nvPr>
            <p:ph type="sldNum" sz="quarter" idx="5"/>
          </p:nvPr>
        </p:nvSpPr>
        <p:spPr/>
        <p:txBody>
          <a:bodyPr/>
          <a:lstStyle/>
          <a:p>
            <a:fld id="{C0F13B46-B8D6-445C-BD73-CDFC2FE914EB}" type="slidenum">
              <a:rPr lang="nb-NO" smtClean="0"/>
              <a:t>49</a:t>
            </a:fld>
            <a:endParaRPr lang="nb-NO"/>
          </a:p>
        </p:txBody>
      </p:sp>
    </p:spTree>
    <p:extLst>
      <p:ext uri="{BB962C8B-B14F-4D97-AF65-F5344CB8AC3E}">
        <p14:creationId xmlns:p14="http://schemas.microsoft.com/office/powerpoint/2010/main" val="20658212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And in </a:t>
            </a:r>
            <a:r>
              <a:rPr lang="nb-NO" dirty="0" err="1"/>
              <a:t>statically</a:t>
            </a:r>
            <a:r>
              <a:rPr lang="nb-NO" dirty="0"/>
              <a:t> </a:t>
            </a:r>
            <a:r>
              <a:rPr lang="nb-NO" dirty="0" err="1"/>
              <a:t>typed</a:t>
            </a:r>
            <a:r>
              <a:rPr lang="nb-NO" dirty="0"/>
              <a:t>, </a:t>
            </a:r>
            <a:r>
              <a:rPr lang="nb-NO" dirty="0" err="1"/>
              <a:t>class-based</a:t>
            </a:r>
            <a:r>
              <a:rPr lang="nb-NO" dirty="0"/>
              <a:t> </a:t>
            </a:r>
            <a:r>
              <a:rPr lang="nb-NO" dirty="0" err="1"/>
              <a:t>programming</a:t>
            </a:r>
            <a:r>
              <a:rPr lang="nb-NO" dirty="0"/>
              <a:t> </a:t>
            </a:r>
            <a:r>
              <a:rPr lang="nb-NO" dirty="0" err="1"/>
              <a:t>languages</a:t>
            </a:r>
            <a:r>
              <a:rPr lang="nb-NO" dirty="0"/>
              <a:t>, </a:t>
            </a:r>
            <a:r>
              <a:rPr lang="nb-NO" dirty="0" err="1"/>
              <a:t>such</a:t>
            </a:r>
            <a:r>
              <a:rPr lang="nb-NO" dirty="0"/>
              <a:t> as Java and C#, </a:t>
            </a:r>
            <a:r>
              <a:rPr lang="nb-NO" dirty="0" err="1"/>
              <a:t>those</a:t>
            </a:r>
            <a:r>
              <a:rPr lang="nb-NO" dirty="0"/>
              <a:t> </a:t>
            </a:r>
            <a:r>
              <a:rPr lang="nb-NO" dirty="0" err="1"/>
              <a:t>objects</a:t>
            </a:r>
            <a:r>
              <a:rPr lang="nb-NO" dirty="0"/>
              <a:t> </a:t>
            </a:r>
            <a:r>
              <a:rPr lang="nb-NO" dirty="0" err="1"/>
              <a:t>tend</a:t>
            </a:r>
            <a:r>
              <a:rPr lang="nb-NO" dirty="0"/>
              <a:t> to have a </a:t>
            </a:r>
            <a:r>
              <a:rPr lang="nb-NO" dirty="0" err="1"/>
              <a:t>name</a:t>
            </a:r>
            <a:r>
              <a:rPr lang="nb-NO" dirty="0"/>
              <a:t> and a type. </a:t>
            </a:r>
            <a:r>
              <a:rPr lang="nb-NO" dirty="0" err="1"/>
              <a:t>You</a:t>
            </a:r>
            <a:r>
              <a:rPr lang="nb-NO" dirty="0"/>
              <a:t> </a:t>
            </a:r>
            <a:r>
              <a:rPr lang="nb-NO" dirty="0" err="1"/>
              <a:t>can</a:t>
            </a:r>
            <a:r>
              <a:rPr lang="nb-NO" dirty="0"/>
              <a:t> have </a:t>
            </a:r>
            <a:r>
              <a:rPr lang="nb-NO" dirty="0" err="1"/>
              <a:t>anonymous</a:t>
            </a:r>
            <a:r>
              <a:rPr lang="nb-NO" dirty="0"/>
              <a:t> types, </a:t>
            </a:r>
            <a:r>
              <a:rPr lang="nb-NO" dirty="0" err="1"/>
              <a:t>but</a:t>
            </a:r>
            <a:r>
              <a:rPr lang="nb-NO" dirty="0"/>
              <a:t> </a:t>
            </a:r>
            <a:r>
              <a:rPr lang="nb-NO" dirty="0" err="1"/>
              <a:t>mostly</a:t>
            </a:r>
            <a:r>
              <a:rPr lang="nb-NO" dirty="0"/>
              <a:t> not.</a:t>
            </a:r>
          </a:p>
        </p:txBody>
      </p:sp>
      <p:sp>
        <p:nvSpPr>
          <p:cNvPr id="4" name="Plassholder for lysbildenummer 3"/>
          <p:cNvSpPr>
            <a:spLocks noGrp="1"/>
          </p:cNvSpPr>
          <p:nvPr>
            <p:ph type="sldNum" sz="quarter" idx="5"/>
          </p:nvPr>
        </p:nvSpPr>
        <p:spPr/>
        <p:txBody>
          <a:bodyPr/>
          <a:lstStyle/>
          <a:p>
            <a:fld id="{C0F13B46-B8D6-445C-BD73-CDFC2FE914EB}" type="slidenum">
              <a:rPr lang="nb-NO" smtClean="0"/>
              <a:t>5</a:t>
            </a:fld>
            <a:endParaRPr lang="nb-NO"/>
          </a:p>
        </p:txBody>
      </p:sp>
    </p:spTree>
    <p:extLst>
      <p:ext uri="{BB962C8B-B14F-4D97-AF65-F5344CB8AC3E}">
        <p14:creationId xmlns:p14="http://schemas.microsoft.com/office/powerpoint/2010/main" val="299323436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dirty="0"/>
          </a:p>
        </p:txBody>
      </p:sp>
      <p:sp>
        <p:nvSpPr>
          <p:cNvPr id="4" name="Plassholder for lysbildenummer 3"/>
          <p:cNvSpPr>
            <a:spLocks noGrp="1"/>
          </p:cNvSpPr>
          <p:nvPr>
            <p:ph type="sldNum" sz="quarter" idx="5"/>
          </p:nvPr>
        </p:nvSpPr>
        <p:spPr/>
        <p:txBody>
          <a:bodyPr/>
          <a:lstStyle/>
          <a:p>
            <a:fld id="{C0F13B46-B8D6-445C-BD73-CDFC2FE914EB}" type="slidenum">
              <a:rPr lang="nb-NO" smtClean="0"/>
              <a:t>50</a:t>
            </a:fld>
            <a:endParaRPr lang="nb-NO"/>
          </a:p>
        </p:txBody>
      </p:sp>
    </p:spTree>
    <p:extLst>
      <p:ext uri="{BB962C8B-B14F-4D97-AF65-F5344CB8AC3E}">
        <p14:creationId xmlns:p14="http://schemas.microsoft.com/office/powerpoint/2010/main" val="341778547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dirty="0"/>
          </a:p>
        </p:txBody>
      </p:sp>
      <p:sp>
        <p:nvSpPr>
          <p:cNvPr id="4" name="Plassholder for lysbildenummer 3"/>
          <p:cNvSpPr>
            <a:spLocks noGrp="1"/>
          </p:cNvSpPr>
          <p:nvPr>
            <p:ph type="sldNum" sz="quarter" idx="5"/>
          </p:nvPr>
        </p:nvSpPr>
        <p:spPr/>
        <p:txBody>
          <a:bodyPr/>
          <a:lstStyle/>
          <a:p>
            <a:fld id="{C0F13B46-B8D6-445C-BD73-CDFC2FE914EB}" type="slidenum">
              <a:rPr lang="nb-NO" smtClean="0"/>
              <a:t>51</a:t>
            </a:fld>
            <a:endParaRPr lang="nb-NO"/>
          </a:p>
        </p:txBody>
      </p:sp>
    </p:spTree>
    <p:extLst>
      <p:ext uri="{BB962C8B-B14F-4D97-AF65-F5344CB8AC3E}">
        <p14:creationId xmlns:p14="http://schemas.microsoft.com/office/powerpoint/2010/main" val="154825721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dirty="0"/>
          </a:p>
        </p:txBody>
      </p:sp>
      <p:sp>
        <p:nvSpPr>
          <p:cNvPr id="4" name="Plassholder for lysbildenummer 3"/>
          <p:cNvSpPr>
            <a:spLocks noGrp="1"/>
          </p:cNvSpPr>
          <p:nvPr>
            <p:ph type="sldNum" sz="quarter" idx="5"/>
          </p:nvPr>
        </p:nvSpPr>
        <p:spPr/>
        <p:txBody>
          <a:bodyPr/>
          <a:lstStyle/>
          <a:p>
            <a:fld id="{C0F13B46-B8D6-445C-BD73-CDFC2FE914EB}" type="slidenum">
              <a:rPr lang="nb-NO" smtClean="0"/>
              <a:t>52</a:t>
            </a:fld>
            <a:endParaRPr lang="nb-NO"/>
          </a:p>
        </p:txBody>
      </p:sp>
    </p:spTree>
    <p:extLst>
      <p:ext uri="{BB962C8B-B14F-4D97-AF65-F5344CB8AC3E}">
        <p14:creationId xmlns:p14="http://schemas.microsoft.com/office/powerpoint/2010/main" val="75264454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I </a:t>
            </a:r>
            <a:r>
              <a:rPr lang="nb-NO" dirty="0" err="1"/>
              <a:t>sometimes</a:t>
            </a:r>
            <a:r>
              <a:rPr lang="nb-NO" dirty="0"/>
              <a:t> make </a:t>
            </a:r>
            <a:r>
              <a:rPr lang="nb-NO" dirty="0" err="1"/>
              <a:t>recursive</a:t>
            </a:r>
            <a:r>
              <a:rPr lang="nb-NO" dirty="0"/>
              <a:t> </a:t>
            </a:r>
            <a:r>
              <a:rPr lang="nb-NO" dirty="0" err="1"/>
              <a:t>pictures</a:t>
            </a:r>
            <a:r>
              <a:rPr lang="nb-NO" dirty="0"/>
              <a:t> </a:t>
            </a:r>
            <a:r>
              <a:rPr lang="nb-NO" dirty="0" err="1"/>
              <a:t>using</a:t>
            </a:r>
            <a:r>
              <a:rPr lang="nb-NO" dirty="0"/>
              <a:t> </a:t>
            </a:r>
            <a:r>
              <a:rPr lang="nb-NO" dirty="0" err="1"/>
              <a:t>vector</a:t>
            </a:r>
            <a:r>
              <a:rPr lang="nb-NO" dirty="0"/>
              <a:t> </a:t>
            </a:r>
            <a:r>
              <a:rPr lang="nb-NO" dirty="0" err="1"/>
              <a:t>graphics</a:t>
            </a:r>
            <a:r>
              <a:rPr lang="nb-NO" dirty="0"/>
              <a:t>.</a:t>
            </a:r>
          </a:p>
        </p:txBody>
      </p:sp>
      <p:sp>
        <p:nvSpPr>
          <p:cNvPr id="4" name="Plassholder for lysbildenummer 3"/>
          <p:cNvSpPr>
            <a:spLocks noGrp="1"/>
          </p:cNvSpPr>
          <p:nvPr>
            <p:ph type="sldNum" sz="quarter" idx="5"/>
          </p:nvPr>
        </p:nvSpPr>
        <p:spPr/>
        <p:txBody>
          <a:bodyPr/>
          <a:lstStyle/>
          <a:p>
            <a:fld id="{C0F13B46-B8D6-445C-BD73-CDFC2FE914EB}" type="slidenum">
              <a:rPr lang="nb-NO" smtClean="0"/>
              <a:t>53</a:t>
            </a:fld>
            <a:endParaRPr lang="nb-NO"/>
          </a:p>
        </p:txBody>
      </p:sp>
    </p:spTree>
    <p:extLst>
      <p:ext uri="{BB962C8B-B14F-4D97-AF65-F5344CB8AC3E}">
        <p14:creationId xmlns:p14="http://schemas.microsoft.com/office/powerpoint/2010/main" val="34397263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If </a:t>
            </a:r>
            <a:r>
              <a:rPr lang="nb-NO" dirty="0" err="1"/>
              <a:t>you’re</a:t>
            </a:r>
            <a:r>
              <a:rPr lang="nb-NO" dirty="0"/>
              <a:t> </a:t>
            </a:r>
            <a:r>
              <a:rPr lang="nb-NO" dirty="0" err="1"/>
              <a:t>using</a:t>
            </a:r>
            <a:r>
              <a:rPr lang="nb-NO" dirty="0"/>
              <a:t> a different </a:t>
            </a:r>
            <a:r>
              <a:rPr lang="nb-NO" dirty="0" err="1"/>
              <a:t>kind</a:t>
            </a:r>
            <a:r>
              <a:rPr lang="nb-NO" dirty="0"/>
              <a:t> </a:t>
            </a:r>
            <a:r>
              <a:rPr lang="nb-NO" dirty="0" err="1"/>
              <a:t>of</a:t>
            </a:r>
            <a:r>
              <a:rPr lang="nb-NO" dirty="0"/>
              <a:t> </a:t>
            </a:r>
            <a:r>
              <a:rPr lang="nb-NO" dirty="0" err="1"/>
              <a:t>programming</a:t>
            </a:r>
            <a:r>
              <a:rPr lang="nb-NO" dirty="0"/>
              <a:t> </a:t>
            </a:r>
            <a:r>
              <a:rPr lang="nb-NO" dirty="0" err="1"/>
              <a:t>language</a:t>
            </a:r>
            <a:r>
              <a:rPr lang="nb-NO" dirty="0"/>
              <a:t>, </a:t>
            </a:r>
            <a:r>
              <a:rPr lang="nb-NO" dirty="0" err="1"/>
              <a:t>you’ll</a:t>
            </a:r>
            <a:r>
              <a:rPr lang="nb-NO" dirty="0"/>
              <a:t> have a different </a:t>
            </a:r>
            <a:r>
              <a:rPr lang="nb-NO" dirty="0" err="1"/>
              <a:t>way</a:t>
            </a:r>
            <a:r>
              <a:rPr lang="nb-NO" dirty="0"/>
              <a:t> </a:t>
            </a:r>
            <a:r>
              <a:rPr lang="nb-NO" dirty="0" err="1"/>
              <a:t>of</a:t>
            </a:r>
            <a:r>
              <a:rPr lang="nb-NO" dirty="0"/>
              <a:t> </a:t>
            </a:r>
            <a:r>
              <a:rPr lang="nb-NO" dirty="0" err="1"/>
              <a:t>creating</a:t>
            </a:r>
            <a:r>
              <a:rPr lang="nb-NO" dirty="0"/>
              <a:t> and </a:t>
            </a:r>
            <a:r>
              <a:rPr lang="nb-NO" dirty="0" err="1"/>
              <a:t>naming</a:t>
            </a:r>
            <a:r>
              <a:rPr lang="nb-NO" dirty="0"/>
              <a:t> </a:t>
            </a:r>
            <a:r>
              <a:rPr lang="nb-NO" dirty="0" err="1"/>
              <a:t>structures</a:t>
            </a:r>
            <a:r>
              <a:rPr lang="nb-NO" dirty="0"/>
              <a:t>, </a:t>
            </a:r>
            <a:r>
              <a:rPr lang="nb-NO" dirty="0" err="1"/>
              <a:t>you</a:t>
            </a:r>
            <a:r>
              <a:rPr lang="nb-NO" dirty="0"/>
              <a:t> </a:t>
            </a:r>
            <a:r>
              <a:rPr lang="nb-NO" dirty="0" err="1"/>
              <a:t>won’t</a:t>
            </a:r>
            <a:r>
              <a:rPr lang="nb-NO" dirty="0"/>
              <a:t> be </a:t>
            </a:r>
            <a:r>
              <a:rPr lang="nb-NO" dirty="0" err="1"/>
              <a:t>using</a:t>
            </a:r>
            <a:r>
              <a:rPr lang="nb-NO" dirty="0"/>
              <a:t> </a:t>
            </a:r>
            <a:r>
              <a:rPr lang="nb-NO" dirty="0" err="1"/>
              <a:t>objects</a:t>
            </a:r>
            <a:r>
              <a:rPr lang="nb-NO" dirty="0"/>
              <a:t>. </a:t>
            </a:r>
            <a:r>
              <a:rPr lang="nb-NO" dirty="0" err="1"/>
              <a:t>But</a:t>
            </a:r>
            <a:r>
              <a:rPr lang="nb-NO" dirty="0"/>
              <a:t> most </a:t>
            </a:r>
            <a:r>
              <a:rPr lang="nb-NO" dirty="0" err="1"/>
              <a:t>of</a:t>
            </a:r>
            <a:r>
              <a:rPr lang="nb-NO" dirty="0"/>
              <a:t> </a:t>
            </a:r>
            <a:r>
              <a:rPr lang="nb-NO" dirty="0" err="1"/>
              <a:t>what</a:t>
            </a:r>
            <a:r>
              <a:rPr lang="nb-NO" dirty="0"/>
              <a:t> </a:t>
            </a:r>
            <a:r>
              <a:rPr lang="nb-NO" dirty="0" err="1"/>
              <a:t>I’m</a:t>
            </a:r>
            <a:r>
              <a:rPr lang="nb-NO" dirty="0"/>
              <a:t> </a:t>
            </a:r>
            <a:r>
              <a:rPr lang="nb-NO" dirty="0" err="1"/>
              <a:t>talking</a:t>
            </a:r>
            <a:r>
              <a:rPr lang="nb-NO" dirty="0"/>
              <a:t> </a:t>
            </a:r>
            <a:r>
              <a:rPr lang="nb-NO" dirty="0" err="1"/>
              <a:t>about</a:t>
            </a:r>
            <a:r>
              <a:rPr lang="nb-NO" dirty="0"/>
              <a:t> </a:t>
            </a:r>
            <a:r>
              <a:rPr lang="nb-NO" dirty="0" err="1"/>
              <a:t>will</a:t>
            </a:r>
            <a:r>
              <a:rPr lang="nb-NO" dirty="0"/>
              <a:t> still </a:t>
            </a:r>
            <a:r>
              <a:rPr lang="nb-NO" dirty="0" err="1"/>
              <a:t>apply</a:t>
            </a:r>
            <a:r>
              <a:rPr lang="nb-NO" dirty="0"/>
              <a:t>.</a:t>
            </a:r>
          </a:p>
        </p:txBody>
      </p:sp>
      <p:sp>
        <p:nvSpPr>
          <p:cNvPr id="4" name="Plassholder for lysbildenummer 3"/>
          <p:cNvSpPr>
            <a:spLocks noGrp="1"/>
          </p:cNvSpPr>
          <p:nvPr>
            <p:ph type="sldNum" sz="quarter" idx="5"/>
          </p:nvPr>
        </p:nvSpPr>
        <p:spPr/>
        <p:txBody>
          <a:bodyPr/>
          <a:lstStyle/>
          <a:p>
            <a:fld id="{C0F13B46-B8D6-445C-BD73-CDFC2FE914EB}" type="slidenum">
              <a:rPr lang="nb-NO" smtClean="0"/>
              <a:t>6</a:t>
            </a:fld>
            <a:endParaRPr lang="nb-NO"/>
          </a:p>
        </p:txBody>
      </p:sp>
    </p:spTree>
    <p:extLst>
      <p:ext uri="{BB962C8B-B14F-4D97-AF65-F5344CB8AC3E}">
        <p14:creationId xmlns:p14="http://schemas.microsoft.com/office/powerpoint/2010/main" val="32560209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And </a:t>
            </a:r>
            <a:r>
              <a:rPr lang="nb-NO" dirty="0" err="1"/>
              <a:t>since</a:t>
            </a:r>
            <a:r>
              <a:rPr lang="nb-NO" dirty="0"/>
              <a:t> </a:t>
            </a:r>
            <a:r>
              <a:rPr lang="nb-NO" dirty="0" err="1"/>
              <a:t>they</a:t>
            </a:r>
            <a:r>
              <a:rPr lang="nb-NO" dirty="0"/>
              <a:t> have different </a:t>
            </a:r>
            <a:r>
              <a:rPr lang="nb-NO" dirty="0" err="1"/>
              <a:t>ways</a:t>
            </a:r>
            <a:r>
              <a:rPr lang="nb-NO" dirty="0"/>
              <a:t> </a:t>
            </a:r>
            <a:r>
              <a:rPr lang="nb-NO" dirty="0" err="1"/>
              <a:t>of</a:t>
            </a:r>
            <a:r>
              <a:rPr lang="nb-NO" dirty="0"/>
              <a:t> </a:t>
            </a:r>
            <a:r>
              <a:rPr lang="nb-NO" dirty="0" err="1"/>
              <a:t>creating</a:t>
            </a:r>
            <a:r>
              <a:rPr lang="nb-NO" dirty="0"/>
              <a:t> </a:t>
            </a:r>
            <a:r>
              <a:rPr lang="nb-NO" dirty="0" err="1"/>
              <a:t>structure</a:t>
            </a:r>
            <a:r>
              <a:rPr lang="nb-NO" dirty="0"/>
              <a:t>, </a:t>
            </a:r>
            <a:r>
              <a:rPr lang="nb-NO" dirty="0" err="1"/>
              <a:t>they</a:t>
            </a:r>
            <a:r>
              <a:rPr lang="nb-NO" dirty="0"/>
              <a:t> have different </a:t>
            </a:r>
            <a:r>
              <a:rPr lang="nb-NO" dirty="0" err="1"/>
              <a:t>ways</a:t>
            </a:r>
            <a:r>
              <a:rPr lang="nb-NO" dirty="0"/>
              <a:t> </a:t>
            </a:r>
            <a:r>
              <a:rPr lang="nb-NO" dirty="0" err="1"/>
              <a:t>of</a:t>
            </a:r>
            <a:r>
              <a:rPr lang="nb-NO" dirty="0"/>
              <a:t> forming </a:t>
            </a:r>
            <a:r>
              <a:rPr lang="nb-NO" dirty="0" err="1"/>
              <a:t>abstractions</a:t>
            </a:r>
            <a:r>
              <a:rPr lang="nb-NO" dirty="0"/>
              <a:t>, </a:t>
            </a:r>
            <a:r>
              <a:rPr lang="nb-NO" dirty="0" err="1"/>
              <a:t>because</a:t>
            </a:r>
            <a:r>
              <a:rPr lang="nb-NO" dirty="0"/>
              <a:t> </a:t>
            </a:r>
            <a:r>
              <a:rPr lang="nb-NO" dirty="0" err="1"/>
              <a:t>abstractions</a:t>
            </a:r>
            <a:r>
              <a:rPr lang="nb-NO" dirty="0"/>
              <a:t> </a:t>
            </a:r>
            <a:r>
              <a:rPr lang="nb-NO" dirty="0" err="1"/>
              <a:t>rely</a:t>
            </a:r>
            <a:r>
              <a:rPr lang="nb-NO" dirty="0"/>
              <a:t> </a:t>
            </a:r>
            <a:r>
              <a:rPr lang="nb-NO" dirty="0" err="1"/>
              <a:t>on</a:t>
            </a:r>
            <a:r>
              <a:rPr lang="nb-NO" dirty="0"/>
              <a:t> </a:t>
            </a:r>
            <a:r>
              <a:rPr lang="nb-NO" dirty="0" err="1"/>
              <a:t>structure</a:t>
            </a:r>
            <a:r>
              <a:rPr lang="nb-NO" dirty="0"/>
              <a:t> – a </a:t>
            </a:r>
            <a:r>
              <a:rPr lang="nb-NO" dirty="0" err="1"/>
              <a:t>structure</a:t>
            </a:r>
            <a:r>
              <a:rPr lang="nb-NO" dirty="0"/>
              <a:t> </a:t>
            </a:r>
            <a:r>
              <a:rPr lang="nb-NO" dirty="0" err="1"/>
              <a:t>can</a:t>
            </a:r>
            <a:r>
              <a:rPr lang="nb-NO" dirty="0"/>
              <a:t> </a:t>
            </a:r>
            <a:r>
              <a:rPr lang="nb-NO" dirty="0" err="1"/>
              <a:t>act</a:t>
            </a:r>
            <a:r>
              <a:rPr lang="nb-NO" dirty="0"/>
              <a:t> as an </a:t>
            </a:r>
            <a:r>
              <a:rPr lang="nb-NO" dirty="0" err="1"/>
              <a:t>abstraction</a:t>
            </a:r>
            <a:r>
              <a:rPr lang="nb-NO" dirty="0"/>
              <a:t>.</a:t>
            </a:r>
          </a:p>
        </p:txBody>
      </p:sp>
      <p:sp>
        <p:nvSpPr>
          <p:cNvPr id="4" name="Plassholder for lysbildenummer 3"/>
          <p:cNvSpPr>
            <a:spLocks noGrp="1"/>
          </p:cNvSpPr>
          <p:nvPr>
            <p:ph type="sldNum" sz="quarter" idx="5"/>
          </p:nvPr>
        </p:nvSpPr>
        <p:spPr/>
        <p:txBody>
          <a:bodyPr/>
          <a:lstStyle/>
          <a:p>
            <a:fld id="{C0F13B46-B8D6-445C-BD73-CDFC2FE914EB}" type="slidenum">
              <a:rPr lang="nb-NO" smtClean="0"/>
              <a:t>7</a:t>
            </a:fld>
            <a:endParaRPr lang="nb-NO"/>
          </a:p>
        </p:txBody>
      </p:sp>
    </p:spTree>
    <p:extLst>
      <p:ext uri="{BB962C8B-B14F-4D97-AF65-F5344CB8AC3E}">
        <p14:creationId xmlns:p14="http://schemas.microsoft.com/office/powerpoint/2010/main" val="20498849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This is fine, </a:t>
            </a:r>
            <a:r>
              <a:rPr lang="nb-NO" dirty="0" err="1"/>
              <a:t>I’m</a:t>
            </a:r>
            <a:r>
              <a:rPr lang="nb-NO" dirty="0"/>
              <a:t> not </a:t>
            </a:r>
            <a:r>
              <a:rPr lang="nb-NO" dirty="0" err="1"/>
              <a:t>offended</a:t>
            </a:r>
            <a:r>
              <a:rPr lang="nb-NO" dirty="0"/>
              <a:t> by </a:t>
            </a:r>
            <a:r>
              <a:rPr lang="nb-NO" dirty="0" err="1"/>
              <a:t>that</a:t>
            </a:r>
            <a:r>
              <a:rPr lang="nb-NO" dirty="0"/>
              <a:t>, it </a:t>
            </a:r>
            <a:r>
              <a:rPr lang="nb-NO" dirty="0" err="1"/>
              <a:t>doesn’t</a:t>
            </a:r>
            <a:r>
              <a:rPr lang="nb-NO" dirty="0"/>
              <a:t> </a:t>
            </a:r>
            <a:r>
              <a:rPr lang="nb-NO" dirty="0" err="1"/>
              <a:t>bother</a:t>
            </a:r>
            <a:r>
              <a:rPr lang="nb-NO" dirty="0"/>
              <a:t> </a:t>
            </a:r>
            <a:r>
              <a:rPr lang="nb-NO" dirty="0" err="1"/>
              <a:t>me</a:t>
            </a:r>
            <a:r>
              <a:rPr lang="nb-NO" dirty="0"/>
              <a:t>.  </a:t>
            </a:r>
          </a:p>
        </p:txBody>
      </p:sp>
      <p:sp>
        <p:nvSpPr>
          <p:cNvPr id="4" name="Plassholder for lysbildenummer 3"/>
          <p:cNvSpPr>
            <a:spLocks noGrp="1"/>
          </p:cNvSpPr>
          <p:nvPr>
            <p:ph type="sldNum" sz="quarter" idx="5"/>
          </p:nvPr>
        </p:nvSpPr>
        <p:spPr/>
        <p:txBody>
          <a:bodyPr/>
          <a:lstStyle/>
          <a:p>
            <a:fld id="{C0F13B46-B8D6-445C-BD73-CDFC2FE914EB}" type="slidenum">
              <a:rPr lang="nb-NO" smtClean="0"/>
              <a:t>8</a:t>
            </a:fld>
            <a:endParaRPr lang="nb-NO"/>
          </a:p>
        </p:txBody>
      </p:sp>
    </p:spTree>
    <p:extLst>
      <p:ext uri="{BB962C8B-B14F-4D97-AF65-F5344CB8AC3E}">
        <p14:creationId xmlns:p14="http://schemas.microsoft.com/office/powerpoint/2010/main" val="5663768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err="1"/>
              <a:t>But</a:t>
            </a:r>
            <a:r>
              <a:rPr lang="nb-NO" dirty="0"/>
              <a:t> in </a:t>
            </a:r>
            <a:r>
              <a:rPr lang="nb-NO" dirty="0" err="1"/>
              <a:t>object-oriented</a:t>
            </a:r>
            <a:r>
              <a:rPr lang="nb-NO" dirty="0"/>
              <a:t> </a:t>
            </a:r>
            <a:r>
              <a:rPr lang="nb-NO" dirty="0" err="1"/>
              <a:t>languages</a:t>
            </a:r>
            <a:r>
              <a:rPr lang="nb-NO" dirty="0"/>
              <a:t>, </a:t>
            </a:r>
            <a:r>
              <a:rPr lang="nb-NO" dirty="0" err="1"/>
              <a:t>we</a:t>
            </a:r>
            <a:r>
              <a:rPr lang="nb-NO" dirty="0"/>
              <a:t> </a:t>
            </a:r>
            <a:r>
              <a:rPr lang="nb-NO" dirty="0" err="1"/>
              <a:t>use</a:t>
            </a:r>
            <a:r>
              <a:rPr lang="nb-NO" dirty="0"/>
              <a:t> </a:t>
            </a:r>
            <a:r>
              <a:rPr lang="nb-NO" dirty="0" err="1"/>
              <a:t>objects</a:t>
            </a:r>
            <a:r>
              <a:rPr lang="nb-NO" dirty="0"/>
              <a:t>. And I </a:t>
            </a:r>
            <a:r>
              <a:rPr lang="nb-NO" dirty="0" err="1"/>
              <a:t>guess</a:t>
            </a:r>
            <a:r>
              <a:rPr lang="nb-NO" dirty="0"/>
              <a:t> </a:t>
            </a:r>
            <a:r>
              <a:rPr lang="nb-NO" dirty="0" err="1"/>
              <a:t>that’s</a:t>
            </a:r>
            <a:r>
              <a:rPr lang="nb-NO" dirty="0"/>
              <a:t> </a:t>
            </a:r>
            <a:r>
              <a:rPr lang="nb-NO" dirty="0" err="1"/>
              <a:t>the</a:t>
            </a:r>
            <a:r>
              <a:rPr lang="nb-NO" dirty="0"/>
              <a:t> </a:t>
            </a:r>
            <a:r>
              <a:rPr lang="nb-NO" dirty="0" err="1"/>
              <a:t>kind</a:t>
            </a:r>
            <a:r>
              <a:rPr lang="nb-NO" dirty="0"/>
              <a:t> </a:t>
            </a:r>
            <a:r>
              <a:rPr lang="nb-NO" dirty="0" err="1"/>
              <a:t>of</a:t>
            </a:r>
            <a:r>
              <a:rPr lang="nb-NO" dirty="0"/>
              <a:t> </a:t>
            </a:r>
            <a:r>
              <a:rPr lang="nb-NO" dirty="0" err="1"/>
              <a:t>generosity</a:t>
            </a:r>
            <a:r>
              <a:rPr lang="nb-NO" dirty="0"/>
              <a:t> </a:t>
            </a:r>
            <a:r>
              <a:rPr lang="nb-NO" dirty="0" err="1"/>
              <a:t>you</a:t>
            </a:r>
            <a:r>
              <a:rPr lang="nb-NO" dirty="0"/>
              <a:t> </a:t>
            </a:r>
            <a:r>
              <a:rPr lang="nb-NO" dirty="0" err="1"/>
              <a:t>can</a:t>
            </a:r>
            <a:r>
              <a:rPr lang="nb-NO" dirty="0"/>
              <a:t> </a:t>
            </a:r>
            <a:r>
              <a:rPr lang="nb-NO" dirty="0" err="1"/>
              <a:t>afford</a:t>
            </a:r>
            <a:r>
              <a:rPr lang="nb-NO" dirty="0"/>
              <a:t> </a:t>
            </a:r>
            <a:r>
              <a:rPr lang="nb-NO" dirty="0" err="1"/>
              <a:t>when</a:t>
            </a:r>
            <a:r>
              <a:rPr lang="nb-NO" dirty="0"/>
              <a:t> </a:t>
            </a:r>
            <a:r>
              <a:rPr lang="nb-NO" dirty="0" err="1"/>
              <a:t>you</a:t>
            </a:r>
            <a:r>
              <a:rPr lang="nb-NO" dirty="0"/>
              <a:t> </a:t>
            </a:r>
            <a:r>
              <a:rPr lang="nb-NO" dirty="0" err="1"/>
              <a:t>work</a:t>
            </a:r>
            <a:r>
              <a:rPr lang="nb-NO" dirty="0"/>
              <a:t> in </a:t>
            </a:r>
            <a:r>
              <a:rPr lang="nb-NO" dirty="0" err="1"/>
              <a:t>the</a:t>
            </a:r>
            <a:r>
              <a:rPr lang="nb-NO" dirty="0"/>
              <a:t> </a:t>
            </a:r>
            <a:r>
              <a:rPr lang="nb-NO" dirty="0" err="1"/>
              <a:t>leading</a:t>
            </a:r>
            <a:r>
              <a:rPr lang="nb-NO" dirty="0"/>
              <a:t> </a:t>
            </a:r>
            <a:r>
              <a:rPr lang="nb-NO" dirty="0" err="1"/>
              <a:t>programming</a:t>
            </a:r>
            <a:r>
              <a:rPr lang="nb-NO" dirty="0"/>
              <a:t> </a:t>
            </a:r>
            <a:r>
              <a:rPr lang="nb-NO" dirty="0" err="1"/>
              <a:t>paradigm</a:t>
            </a:r>
            <a:r>
              <a:rPr lang="nb-NO" dirty="0"/>
              <a:t>. </a:t>
            </a:r>
          </a:p>
        </p:txBody>
      </p:sp>
      <p:sp>
        <p:nvSpPr>
          <p:cNvPr id="4" name="Plassholder for lysbildenummer 3"/>
          <p:cNvSpPr>
            <a:spLocks noGrp="1"/>
          </p:cNvSpPr>
          <p:nvPr>
            <p:ph type="sldNum" sz="quarter" idx="5"/>
          </p:nvPr>
        </p:nvSpPr>
        <p:spPr/>
        <p:txBody>
          <a:bodyPr/>
          <a:lstStyle/>
          <a:p>
            <a:fld id="{C0F13B46-B8D6-445C-BD73-CDFC2FE914EB}" type="slidenum">
              <a:rPr lang="nb-NO" smtClean="0"/>
              <a:t>9</a:t>
            </a:fld>
            <a:endParaRPr lang="nb-NO"/>
          </a:p>
        </p:txBody>
      </p:sp>
    </p:spTree>
    <p:extLst>
      <p:ext uri="{BB962C8B-B14F-4D97-AF65-F5344CB8AC3E}">
        <p14:creationId xmlns:p14="http://schemas.microsoft.com/office/powerpoint/2010/main" val="39509719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nb-NO"/>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b-NO"/>
              <a:t>Click to edit Master subtitle style</a:t>
            </a:r>
            <a:endParaRPr lang="en-US"/>
          </a:p>
        </p:txBody>
      </p:sp>
      <p:sp>
        <p:nvSpPr>
          <p:cNvPr id="4" name="Date Placeholder 3"/>
          <p:cNvSpPr>
            <a:spLocks noGrp="1"/>
          </p:cNvSpPr>
          <p:nvPr>
            <p:ph type="dt" sz="half" idx="10"/>
          </p:nvPr>
        </p:nvSpPr>
        <p:spPr/>
        <p:txBody>
          <a:bodyPr/>
          <a:lstStyle/>
          <a:p>
            <a:fld id="{6B0FA154-3D18-244E-845E-143E1D114C09}" type="datetimeFigureOut">
              <a:rPr lang="en-US" smtClean="0"/>
              <a:t>3/22/2022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7F664AA-4A57-FC44-AB57-3E38CB51DB65}" type="slidenum">
              <a:rPr lang="en-US" smtClean="0"/>
              <a:t>‹#›</a:t>
            </a:fld>
            <a:endParaRPr lang="en-US"/>
          </a:p>
        </p:txBody>
      </p:sp>
    </p:spTree>
    <p:extLst>
      <p:ext uri="{BB962C8B-B14F-4D97-AF65-F5344CB8AC3E}">
        <p14:creationId xmlns:p14="http://schemas.microsoft.com/office/powerpoint/2010/main" val="29368018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nb-NO"/>
              <a:t>Click to edit Master text styles</a:t>
            </a:r>
          </a:p>
          <a:p>
            <a:pPr lvl="1"/>
            <a:r>
              <a:rPr lang="nb-NO"/>
              <a:t>Second level</a:t>
            </a:r>
          </a:p>
          <a:p>
            <a:pPr lvl="2"/>
            <a:r>
              <a:rPr lang="nb-NO"/>
              <a:t>Third level</a:t>
            </a:r>
          </a:p>
          <a:p>
            <a:pPr lvl="3"/>
            <a:r>
              <a:rPr lang="nb-NO"/>
              <a:t>Fourth level</a:t>
            </a:r>
          </a:p>
          <a:p>
            <a:pPr lvl="4"/>
            <a:r>
              <a:rPr lang="nb-NO"/>
              <a:t>Fifth level</a:t>
            </a:r>
            <a:endParaRPr lang="en-US"/>
          </a:p>
        </p:txBody>
      </p:sp>
      <p:sp>
        <p:nvSpPr>
          <p:cNvPr id="4" name="Date Placeholder 3"/>
          <p:cNvSpPr>
            <a:spLocks noGrp="1"/>
          </p:cNvSpPr>
          <p:nvPr>
            <p:ph type="dt" sz="half" idx="10"/>
          </p:nvPr>
        </p:nvSpPr>
        <p:spPr/>
        <p:txBody>
          <a:bodyPr/>
          <a:lstStyle/>
          <a:p>
            <a:fld id="{6B0FA154-3D18-244E-845E-143E1D114C09}" type="datetimeFigureOut">
              <a:rPr lang="en-US" smtClean="0"/>
              <a:t>3/22/2022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7F664AA-4A57-FC44-AB57-3E38CB51DB65}" type="slidenum">
              <a:rPr lang="en-US" smtClean="0"/>
              <a:t>‹#›</a:t>
            </a:fld>
            <a:endParaRPr lang="en-US"/>
          </a:p>
        </p:txBody>
      </p:sp>
    </p:spTree>
    <p:extLst>
      <p:ext uri="{BB962C8B-B14F-4D97-AF65-F5344CB8AC3E}">
        <p14:creationId xmlns:p14="http://schemas.microsoft.com/office/powerpoint/2010/main" val="13438425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nb-NO"/>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nb-NO"/>
              <a:t>Click to edit Master text styles</a:t>
            </a:r>
          </a:p>
          <a:p>
            <a:pPr lvl="1"/>
            <a:r>
              <a:rPr lang="nb-NO"/>
              <a:t>Second level</a:t>
            </a:r>
          </a:p>
          <a:p>
            <a:pPr lvl="2"/>
            <a:r>
              <a:rPr lang="nb-NO"/>
              <a:t>Third level</a:t>
            </a:r>
          </a:p>
          <a:p>
            <a:pPr lvl="3"/>
            <a:r>
              <a:rPr lang="nb-NO"/>
              <a:t>Fourth level</a:t>
            </a:r>
          </a:p>
          <a:p>
            <a:pPr lvl="4"/>
            <a:r>
              <a:rPr lang="nb-NO"/>
              <a:t>Fifth level</a:t>
            </a:r>
            <a:endParaRPr lang="en-US"/>
          </a:p>
        </p:txBody>
      </p:sp>
      <p:sp>
        <p:nvSpPr>
          <p:cNvPr id="4" name="Date Placeholder 3"/>
          <p:cNvSpPr>
            <a:spLocks noGrp="1"/>
          </p:cNvSpPr>
          <p:nvPr>
            <p:ph type="dt" sz="half" idx="10"/>
          </p:nvPr>
        </p:nvSpPr>
        <p:spPr/>
        <p:txBody>
          <a:bodyPr/>
          <a:lstStyle/>
          <a:p>
            <a:fld id="{6B0FA154-3D18-244E-845E-143E1D114C09}" type="datetimeFigureOut">
              <a:rPr lang="en-US" smtClean="0"/>
              <a:t>3/22/2022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7F664AA-4A57-FC44-AB57-3E38CB51DB65}" type="slidenum">
              <a:rPr lang="en-US" smtClean="0"/>
              <a:t>‹#›</a:t>
            </a:fld>
            <a:endParaRPr lang="en-US"/>
          </a:p>
        </p:txBody>
      </p:sp>
    </p:spTree>
    <p:extLst>
      <p:ext uri="{BB962C8B-B14F-4D97-AF65-F5344CB8AC3E}">
        <p14:creationId xmlns:p14="http://schemas.microsoft.com/office/powerpoint/2010/main" val="22065540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a:t>Click to edit Master title style</a:t>
            </a:r>
            <a:endParaRPr lang="en-US"/>
          </a:p>
        </p:txBody>
      </p:sp>
      <p:sp>
        <p:nvSpPr>
          <p:cNvPr id="3" name="Content Placeholder 2"/>
          <p:cNvSpPr>
            <a:spLocks noGrp="1"/>
          </p:cNvSpPr>
          <p:nvPr>
            <p:ph idx="1"/>
          </p:nvPr>
        </p:nvSpPr>
        <p:spPr/>
        <p:txBody>
          <a:bodyPr/>
          <a:lstStyle/>
          <a:p>
            <a:pPr lvl="0"/>
            <a:r>
              <a:rPr lang="nb-NO"/>
              <a:t>Click to edit Master text styles</a:t>
            </a:r>
          </a:p>
          <a:p>
            <a:pPr lvl="1"/>
            <a:r>
              <a:rPr lang="nb-NO"/>
              <a:t>Second level</a:t>
            </a:r>
          </a:p>
          <a:p>
            <a:pPr lvl="2"/>
            <a:r>
              <a:rPr lang="nb-NO"/>
              <a:t>Third level</a:t>
            </a:r>
          </a:p>
          <a:p>
            <a:pPr lvl="3"/>
            <a:r>
              <a:rPr lang="nb-NO"/>
              <a:t>Fourth level</a:t>
            </a:r>
          </a:p>
          <a:p>
            <a:pPr lvl="4"/>
            <a:r>
              <a:rPr lang="nb-NO"/>
              <a:t>Fifth level</a:t>
            </a:r>
            <a:endParaRPr lang="en-US"/>
          </a:p>
        </p:txBody>
      </p:sp>
      <p:sp>
        <p:nvSpPr>
          <p:cNvPr id="4" name="Date Placeholder 3"/>
          <p:cNvSpPr>
            <a:spLocks noGrp="1"/>
          </p:cNvSpPr>
          <p:nvPr>
            <p:ph type="dt" sz="half" idx="10"/>
          </p:nvPr>
        </p:nvSpPr>
        <p:spPr/>
        <p:txBody>
          <a:bodyPr/>
          <a:lstStyle/>
          <a:p>
            <a:fld id="{6B0FA154-3D18-244E-845E-143E1D114C09}" type="datetimeFigureOut">
              <a:rPr lang="en-US" smtClean="0"/>
              <a:t>3/22/2022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7F664AA-4A57-FC44-AB57-3E38CB51DB65}" type="slidenum">
              <a:rPr lang="en-US" smtClean="0"/>
              <a:t>‹#›</a:t>
            </a:fld>
            <a:endParaRPr lang="en-US"/>
          </a:p>
        </p:txBody>
      </p:sp>
    </p:spTree>
    <p:extLst>
      <p:ext uri="{BB962C8B-B14F-4D97-AF65-F5344CB8AC3E}">
        <p14:creationId xmlns:p14="http://schemas.microsoft.com/office/powerpoint/2010/main" val="10495123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nb-NO"/>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nb-NO"/>
              <a:t>Click to edit Master text styles</a:t>
            </a:r>
          </a:p>
        </p:txBody>
      </p:sp>
      <p:sp>
        <p:nvSpPr>
          <p:cNvPr id="4" name="Date Placeholder 3"/>
          <p:cNvSpPr>
            <a:spLocks noGrp="1"/>
          </p:cNvSpPr>
          <p:nvPr>
            <p:ph type="dt" sz="half" idx="10"/>
          </p:nvPr>
        </p:nvSpPr>
        <p:spPr/>
        <p:txBody>
          <a:bodyPr/>
          <a:lstStyle/>
          <a:p>
            <a:fld id="{6B0FA154-3D18-244E-845E-143E1D114C09}" type="datetimeFigureOut">
              <a:rPr lang="en-US" smtClean="0"/>
              <a:t>3/22/2022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7F664AA-4A57-FC44-AB57-3E38CB51DB65}" type="slidenum">
              <a:rPr lang="en-US" smtClean="0"/>
              <a:t>‹#›</a:t>
            </a:fld>
            <a:endParaRPr lang="en-US"/>
          </a:p>
        </p:txBody>
      </p:sp>
    </p:spTree>
    <p:extLst>
      <p:ext uri="{BB962C8B-B14F-4D97-AF65-F5344CB8AC3E}">
        <p14:creationId xmlns:p14="http://schemas.microsoft.com/office/powerpoint/2010/main" val="9676251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b-NO"/>
              <a:t>Click to edit Master text styles</a:t>
            </a:r>
          </a:p>
          <a:p>
            <a:pPr lvl="1"/>
            <a:r>
              <a:rPr lang="nb-NO"/>
              <a:t>Second level</a:t>
            </a:r>
          </a:p>
          <a:p>
            <a:pPr lvl="2"/>
            <a:r>
              <a:rPr lang="nb-NO"/>
              <a:t>Third level</a:t>
            </a:r>
          </a:p>
          <a:p>
            <a:pPr lvl="3"/>
            <a:r>
              <a:rPr lang="nb-NO"/>
              <a:t>Fourth level</a:t>
            </a:r>
          </a:p>
          <a:p>
            <a:pPr lvl="4"/>
            <a:r>
              <a:rPr lang="nb-NO"/>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b-NO"/>
              <a:t>Click to edit Master text styles</a:t>
            </a:r>
          </a:p>
          <a:p>
            <a:pPr lvl="1"/>
            <a:r>
              <a:rPr lang="nb-NO"/>
              <a:t>Second level</a:t>
            </a:r>
          </a:p>
          <a:p>
            <a:pPr lvl="2"/>
            <a:r>
              <a:rPr lang="nb-NO"/>
              <a:t>Third level</a:t>
            </a:r>
          </a:p>
          <a:p>
            <a:pPr lvl="3"/>
            <a:r>
              <a:rPr lang="nb-NO"/>
              <a:t>Fourth level</a:t>
            </a:r>
          </a:p>
          <a:p>
            <a:pPr lvl="4"/>
            <a:r>
              <a:rPr lang="nb-NO"/>
              <a:t>Fifth level</a:t>
            </a:r>
            <a:endParaRPr lang="en-US"/>
          </a:p>
        </p:txBody>
      </p:sp>
      <p:sp>
        <p:nvSpPr>
          <p:cNvPr id="5" name="Date Placeholder 4"/>
          <p:cNvSpPr>
            <a:spLocks noGrp="1"/>
          </p:cNvSpPr>
          <p:nvPr>
            <p:ph type="dt" sz="half" idx="10"/>
          </p:nvPr>
        </p:nvSpPr>
        <p:spPr/>
        <p:txBody>
          <a:bodyPr/>
          <a:lstStyle/>
          <a:p>
            <a:fld id="{6B0FA154-3D18-244E-845E-143E1D114C09}" type="datetimeFigureOut">
              <a:rPr lang="en-US" smtClean="0"/>
              <a:t>3/22/2022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7F664AA-4A57-FC44-AB57-3E38CB51DB65}" type="slidenum">
              <a:rPr lang="en-US" smtClean="0"/>
              <a:t>‹#›</a:t>
            </a:fld>
            <a:endParaRPr lang="en-US"/>
          </a:p>
        </p:txBody>
      </p:sp>
    </p:spTree>
    <p:extLst>
      <p:ext uri="{BB962C8B-B14F-4D97-AF65-F5344CB8AC3E}">
        <p14:creationId xmlns:p14="http://schemas.microsoft.com/office/powerpoint/2010/main" val="11040854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nb-NO"/>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b-NO"/>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b-NO"/>
              <a:t>Click to edit Master text styles</a:t>
            </a:r>
          </a:p>
          <a:p>
            <a:pPr lvl="1"/>
            <a:r>
              <a:rPr lang="nb-NO"/>
              <a:t>Second level</a:t>
            </a:r>
          </a:p>
          <a:p>
            <a:pPr lvl="2"/>
            <a:r>
              <a:rPr lang="nb-NO"/>
              <a:t>Third level</a:t>
            </a:r>
          </a:p>
          <a:p>
            <a:pPr lvl="3"/>
            <a:r>
              <a:rPr lang="nb-NO"/>
              <a:t>Fourth level</a:t>
            </a:r>
          </a:p>
          <a:p>
            <a:pPr lvl="4"/>
            <a:r>
              <a:rPr lang="nb-NO"/>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b-NO"/>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b-NO"/>
              <a:t>Click to edit Master text styles</a:t>
            </a:r>
          </a:p>
          <a:p>
            <a:pPr lvl="1"/>
            <a:r>
              <a:rPr lang="nb-NO"/>
              <a:t>Second level</a:t>
            </a:r>
          </a:p>
          <a:p>
            <a:pPr lvl="2"/>
            <a:r>
              <a:rPr lang="nb-NO"/>
              <a:t>Third level</a:t>
            </a:r>
          </a:p>
          <a:p>
            <a:pPr lvl="3"/>
            <a:r>
              <a:rPr lang="nb-NO"/>
              <a:t>Fourth level</a:t>
            </a:r>
          </a:p>
          <a:p>
            <a:pPr lvl="4"/>
            <a:r>
              <a:rPr lang="nb-NO"/>
              <a:t>Fifth level</a:t>
            </a:r>
            <a:endParaRPr lang="en-US"/>
          </a:p>
        </p:txBody>
      </p:sp>
      <p:sp>
        <p:nvSpPr>
          <p:cNvPr id="7" name="Date Placeholder 6"/>
          <p:cNvSpPr>
            <a:spLocks noGrp="1"/>
          </p:cNvSpPr>
          <p:nvPr>
            <p:ph type="dt" sz="half" idx="10"/>
          </p:nvPr>
        </p:nvSpPr>
        <p:spPr/>
        <p:txBody>
          <a:bodyPr/>
          <a:lstStyle/>
          <a:p>
            <a:fld id="{6B0FA154-3D18-244E-845E-143E1D114C09}" type="datetimeFigureOut">
              <a:rPr lang="en-US" smtClean="0"/>
              <a:t>3/22/2022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7F664AA-4A57-FC44-AB57-3E38CB51DB65}" type="slidenum">
              <a:rPr lang="en-US" smtClean="0"/>
              <a:t>‹#›</a:t>
            </a:fld>
            <a:endParaRPr lang="en-US"/>
          </a:p>
        </p:txBody>
      </p:sp>
    </p:spTree>
    <p:extLst>
      <p:ext uri="{BB962C8B-B14F-4D97-AF65-F5344CB8AC3E}">
        <p14:creationId xmlns:p14="http://schemas.microsoft.com/office/powerpoint/2010/main" val="12211331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a:t>Click to edit Master title style</a:t>
            </a:r>
            <a:endParaRPr lang="en-US"/>
          </a:p>
        </p:txBody>
      </p:sp>
      <p:sp>
        <p:nvSpPr>
          <p:cNvPr id="3" name="Date Placeholder 2"/>
          <p:cNvSpPr>
            <a:spLocks noGrp="1"/>
          </p:cNvSpPr>
          <p:nvPr>
            <p:ph type="dt" sz="half" idx="10"/>
          </p:nvPr>
        </p:nvSpPr>
        <p:spPr/>
        <p:txBody>
          <a:bodyPr/>
          <a:lstStyle/>
          <a:p>
            <a:fld id="{6B0FA154-3D18-244E-845E-143E1D114C09}" type="datetimeFigureOut">
              <a:rPr lang="en-US" smtClean="0"/>
              <a:t>3/22/2022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7F664AA-4A57-FC44-AB57-3E38CB51DB65}" type="slidenum">
              <a:rPr lang="en-US" smtClean="0"/>
              <a:t>‹#›</a:t>
            </a:fld>
            <a:endParaRPr lang="en-US"/>
          </a:p>
        </p:txBody>
      </p:sp>
    </p:spTree>
    <p:extLst>
      <p:ext uri="{BB962C8B-B14F-4D97-AF65-F5344CB8AC3E}">
        <p14:creationId xmlns:p14="http://schemas.microsoft.com/office/powerpoint/2010/main" val="8104666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B0FA154-3D18-244E-845E-143E1D114C09}" type="datetimeFigureOut">
              <a:rPr lang="en-US" smtClean="0"/>
              <a:t>3/22/2022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7F664AA-4A57-FC44-AB57-3E38CB51DB65}" type="slidenum">
              <a:rPr lang="en-US" smtClean="0"/>
              <a:t>‹#›</a:t>
            </a:fld>
            <a:endParaRPr lang="en-US"/>
          </a:p>
        </p:txBody>
      </p:sp>
    </p:spTree>
    <p:extLst>
      <p:ext uri="{BB962C8B-B14F-4D97-AF65-F5344CB8AC3E}">
        <p14:creationId xmlns:p14="http://schemas.microsoft.com/office/powerpoint/2010/main" val="15489436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nb-NO"/>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b-NO"/>
              <a:t>Click to edit Master text styles</a:t>
            </a:r>
          </a:p>
          <a:p>
            <a:pPr lvl="1"/>
            <a:r>
              <a:rPr lang="nb-NO"/>
              <a:t>Second level</a:t>
            </a:r>
          </a:p>
          <a:p>
            <a:pPr lvl="2"/>
            <a:r>
              <a:rPr lang="nb-NO"/>
              <a:t>Third level</a:t>
            </a:r>
          </a:p>
          <a:p>
            <a:pPr lvl="3"/>
            <a:r>
              <a:rPr lang="nb-NO"/>
              <a:t>Fourth level</a:t>
            </a:r>
          </a:p>
          <a:p>
            <a:pPr lvl="4"/>
            <a:r>
              <a:rPr lang="nb-NO"/>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b-NO"/>
              <a:t>Click to edit Master text styles</a:t>
            </a:r>
          </a:p>
        </p:txBody>
      </p:sp>
      <p:sp>
        <p:nvSpPr>
          <p:cNvPr id="5" name="Date Placeholder 4"/>
          <p:cNvSpPr>
            <a:spLocks noGrp="1"/>
          </p:cNvSpPr>
          <p:nvPr>
            <p:ph type="dt" sz="half" idx="10"/>
          </p:nvPr>
        </p:nvSpPr>
        <p:spPr/>
        <p:txBody>
          <a:bodyPr/>
          <a:lstStyle/>
          <a:p>
            <a:fld id="{6B0FA154-3D18-244E-845E-143E1D114C09}" type="datetimeFigureOut">
              <a:rPr lang="en-US" smtClean="0"/>
              <a:t>3/22/2022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7F664AA-4A57-FC44-AB57-3E38CB51DB65}" type="slidenum">
              <a:rPr lang="en-US" smtClean="0"/>
              <a:t>‹#›</a:t>
            </a:fld>
            <a:endParaRPr lang="en-US"/>
          </a:p>
        </p:txBody>
      </p:sp>
    </p:spTree>
    <p:extLst>
      <p:ext uri="{BB962C8B-B14F-4D97-AF65-F5344CB8AC3E}">
        <p14:creationId xmlns:p14="http://schemas.microsoft.com/office/powerpoint/2010/main" val="38724895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nb-NO"/>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b-NO"/>
              <a:t>Click to edit Master text styles</a:t>
            </a:r>
          </a:p>
        </p:txBody>
      </p:sp>
      <p:sp>
        <p:nvSpPr>
          <p:cNvPr id="5" name="Date Placeholder 4"/>
          <p:cNvSpPr>
            <a:spLocks noGrp="1"/>
          </p:cNvSpPr>
          <p:nvPr>
            <p:ph type="dt" sz="half" idx="10"/>
          </p:nvPr>
        </p:nvSpPr>
        <p:spPr/>
        <p:txBody>
          <a:bodyPr/>
          <a:lstStyle/>
          <a:p>
            <a:fld id="{6B0FA154-3D18-244E-845E-143E1D114C09}" type="datetimeFigureOut">
              <a:rPr lang="en-US" smtClean="0"/>
              <a:t>3/22/2022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7F664AA-4A57-FC44-AB57-3E38CB51DB65}" type="slidenum">
              <a:rPr lang="en-US" smtClean="0"/>
              <a:t>‹#›</a:t>
            </a:fld>
            <a:endParaRPr lang="en-US"/>
          </a:p>
        </p:txBody>
      </p:sp>
    </p:spTree>
    <p:extLst>
      <p:ext uri="{BB962C8B-B14F-4D97-AF65-F5344CB8AC3E}">
        <p14:creationId xmlns:p14="http://schemas.microsoft.com/office/powerpoint/2010/main" val="36654447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nb-NO"/>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nb-NO"/>
              <a:t>Click to edit Master text styles</a:t>
            </a:r>
          </a:p>
          <a:p>
            <a:pPr lvl="1"/>
            <a:r>
              <a:rPr lang="nb-NO"/>
              <a:t>Second level</a:t>
            </a:r>
          </a:p>
          <a:p>
            <a:pPr lvl="2"/>
            <a:r>
              <a:rPr lang="nb-NO"/>
              <a:t>Third level</a:t>
            </a:r>
          </a:p>
          <a:p>
            <a:pPr lvl="3"/>
            <a:r>
              <a:rPr lang="nb-NO"/>
              <a:t>Fourth level</a:t>
            </a:r>
          </a:p>
          <a:p>
            <a:pPr lvl="4"/>
            <a:r>
              <a:rPr lang="nb-NO"/>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B0FA154-3D18-244E-845E-143E1D114C09}" type="datetimeFigureOut">
              <a:rPr lang="en-US" smtClean="0"/>
              <a:t>3/22/2022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7F664AA-4A57-FC44-AB57-3E38CB51DB65}" type="slidenum">
              <a:rPr lang="en-US" smtClean="0"/>
              <a:t>‹#›</a:t>
            </a:fld>
            <a:endParaRPr lang="en-US"/>
          </a:p>
        </p:txBody>
      </p:sp>
    </p:spTree>
    <p:extLst>
      <p:ext uri="{BB962C8B-B14F-4D97-AF65-F5344CB8AC3E}">
        <p14:creationId xmlns:p14="http://schemas.microsoft.com/office/powerpoint/2010/main" val="349994358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a:spLocks noGrp="1"/>
          </p:cNvSpPr>
          <p:nvPr>
            <p:ph idx="1"/>
          </p:nvPr>
        </p:nvSpPr>
        <p:spPr>
          <a:xfrm>
            <a:off x="868296" y="2466000"/>
            <a:ext cx="7407407" cy="617746"/>
          </a:xfrm>
        </p:spPr>
        <p:txBody>
          <a:bodyPr>
            <a:noAutofit/>
          </a:bodyPr>
          <a:lstStyle/>
          <a:p>
            <a:pPr marL="0" indent="0" algn="ctr">
              <a:buNone/>
            </a:pPr>
            <a:r>
              <a:rPr lang="nb-NO" sz="6000" dirty="0">
                <a:latin typeface="Bebas Neue" panose="020B0606020202050201" pitchFamily="34" charset="0"/>
                <a:cs typeface="Montserrat SemiBold"/>
              </a:rPr>
              <a:t>OBJECTS AS A MEANS </a:t>
            </a:r>
            <a:br>
              <a:rPr lang="nb-NO" sz="6000" dirty="0">
                <a:latin typeface="Bebas Neue" panose="020B0606020202050201" pitchFamily="34" charset="0"/>
                <a:cs typeface="Montserrat SemiBold"/>
              </a:rPr>
            </a:br>
            <a:r>
              <a:rPr lang="nb-NO" sz="6000" dirty="0">
                <a:latin typeface="Bebas Neue" panose="020B0606020202050201" pitchFamily="34" charset="0"/>
                <a:cs typeface="Montserrat SemiBold"/>
              </a:rPr>
              <a:t>OF ABSTRACTION</a:t>
            </a:r>
          </a:p>
        </p:txBody>
      </p:sp>
      <p:sp>
        <p:nvSpPr>
          <p:cNvPr id="3" name="Content Placeholder 2"/>
          <p:cNvSpPr txBox="1">
            <a:spLocks/>
          </p:cNvSpPr>
          <p:nvPr/>
        </p:nvSpPr>
        <p:spPr>
          <a:xfrm>
            <a:off x="1521265" y="6021395"/>
            <a:ext cx="610147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4000" dirty="0">
                <a:latin typeface="Bebas Neue"/>
                <a:cs typeface="Bebas Neue"/>
              </a:rPr>
              <a:t>@EINARWH</a:t>
            </a:r>
          </a:p>
        </p:txBody>
      </p:sp>
    </p:spTree>
    <p:extLst>
      <p:ext uri="{BB962C8B-B14F-4D97-AF65-F5344CB8AC3E}">
        <p14:creationId xmlns:p14="http://schemas.microsoft.com/office/powerpoint/2010/main" val="40265946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22.03.2022</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10</a:t>
            </a:fld>
            <a:endParaRPr lang="nb-NO"/>
          </a:p>
        </p:txBody>
      </p:sp>
      <p:sp>
        <p:nvSpPr>
          <p:cNvPr id="8" name="Content Placeholder 2">
            <a:extLst>
              <a:ext uri="{FF2B5EF4-FFF2-40B4-BE49-F238E27FC236}">
                <a16:creationId xmlns:a16="http://schemas.microsoft.com/office/drawing/2014/main" id="{95FBDEC9-1AF8-4906-855D-039A2BBE3787}"/>
              </a:ext>
            </a:extLst>
          </p:cNvPr>
          <p:cNvSpPr>
            <a:spLocks noGrp="1"/>
          </p:cNvSpPr>
          <p:nvPr>
            <p:ph idx="1"/>
          </p:nvPr>
        </p:nvSpPr>
        <p:spPr>
          <a:xfrm>
            <a:off x="0" y="2466000"/>
            <a:ext cx="9144000" cy="617746"/>
          </a:xfrm>
        </p:spPr>
        <p:txBody>
          <a:bodyPr>
            <a:noAutofit/>
          </a:bodyPr>
          <a:lstStyle/>
          <a:p>
            <a:pPr marL="0" indent="0" algn="ctr">
              <a:buNone/>
            </a:pPr>
            <a:r>
              <a:rPr lang="nb-NO" sz="6000" dirty="0">
                <a:latin typeface="Bebas Neue" panose="020B0606020202050201" pitchFamily="34" charset="0"/>
                <a:cs typeface="Montserrat SemiBold"/>
              </a:rPr>
              <a:t>WE TEND TO CREATE A LOT </a:t>
            </a:r>
            <a:br>
              <a:rPr lang="nb-NO" sz="6000" dirty="0">
                <a:latin typeface="Bebas Neue" panose="020B0606020202050201" pitchFamily="34" charset="0"/>
                <a:cs typeface="Montserrat SemiBold"/>
              </a:rPr>
            </a:br>
            <a:r>
              <a:rPr lang="nb-NO" sz="6000" dirty="0">
                <a:latin typeface="Bebas Neue" panose="020B0606020202050201" pitchFamily="34" charset="0"/>
                <a:cs typeface="Montserrat SemiBold"/>
              </a:rPr>
              <a:t>OF NAMED STRUCTURES</a:t>
            </a:r>
          </a:p>
        </p:txBody>
      </p:sp>
    </p:spTree>
    <p:extLst>
      <p:ext uri="{BB962C8B-B14F-4D97-AF65-F5344CB8AC3E}">
        <p14:creationId xmlns:p14="http://schemas.microsoft.com/office/powerpoint/2010/main" val="27039792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22.03.2022</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11</a:t>
            </a:fld>
            <a:endParaRPr lang="nb-NO"/>
          </a:p>
        </p:txBody>
      </p:sp>
      <p:sp>
        <p:nvSpPr>
          <p:cNvPr id="8" name="Content Placeholder 2">
            <a:extLst>
              <a:ext uri="{FF2B5EF4-FFF2-40B4-BE49-F238E27FC236}">
                <a16:creationId xmlns:a16="http://schemas.microsoft.com/office/drawing/2014/main" id="{95FBDEC9-1AF8-4906-855D-039A2BBE3787}"/>
              </a:ext>
            </a:extLst>
          </p:cNvPr>
          <p:cNvSpPr>
            <a:spLocks noGrp="1"/>
          </p:cNvSpPr>
          <p:nvPr>
            <p:ph idx="1"/>
          </p:nvPr>
        </p:nvSpPr>
        <p:spPr>
          <a:xfrm>
            <a:off x="0" y="2045551"/>
            <a:ext cx="9144000" cy="617746"/>
          </a:xfrm>
        </p:spPr>
        <p:txBody>
          <a:bodyPr>
            <a:noAutofit/>
          </a:bodyPr>
          <a:lstStyle/>
          <a:p>
            <a:pPr marL="0" indent="0" algn="ctr">
              <a:buNone/>
            </a:pPr>
            <a:r>
              <a:rPr lang="nb-NO" sz="6000" dirty="0">
                <a:latin typeface="Bebas Neue" panose="020B0606020202050201" pitchFamily="34" charset="0"/>
                <a:cs typeface="Montserrat SemiBold"/>
              </a:rPr>
              <a:t>WE USE THE WORD ABSTRACTION </a:t>
            </a:r>
            <a:br>
              <a:rPr lang="nb-NO" sz="6000" dirty="0">
                <a:latin typeface="Bebas Neue" panose="020B0606020202050201" pitchFamily="34" charset="0"/>
                <a:cs typeface="Montserrat SemiBold"/>
              </a:rPr>
            </a:br>
            <a:r>
              <a:rPr lang="nb-NO" sz="6000" dirty="0">
                <a:latin typeface="Bebas Neue" panose="020B0606020202050201" pitchFamily="34" charset="0"/>
                <a:cs typeface="Montserrat SemiBold"/>
              </a:rPr>
              <a:t>A LOT BUT OFTEN FAIL </a:t>
            </a:r>
            <a:br>
              <a:rPr lang="nb-NO" sz="6000" dirty="0">
                <a:latin typeface="Bebas Neue" panose="020B0606020202050201" pitchFamily="34" charset="0"/>
                <a:cs typeface="Montserrat SemiBold"/>
              </a:rPr>
            </a:br>
            <a:r>
              <a:rPr lang="nb-NO" sz="6000" dirty="0">
                <a:latin typeface="Bebas Neue" panose="020B0606020202050201" pitchFamily="34" charset="0"/>
                <a:cs typeface="Montserrat SemiBold"/>
              </a:rPr>
              <a:t>TO ACTUALLY ABSTRACT</a:t>
            </a:r>
          </a:p>
        </p:txBody>
      </p:sp>
    </p:spTree>
    <p:extLst>
      <p:ext uri="{BB962C8B-B14F-4D97-AF65-F5344CB8AC3E}">
        <p14:creationId xmlns:p14="http://schemas.microsoft.com/office/powerpoint/2010/main" val="28406245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22.03.2022</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12</a:t>
            </a:fld>
            <a:endParaRPr lang="nb-NO"/>
          </a:p>
        </p:txBody>
      </p:sp>
      <p:sp>
        <p:nvSpPr>
          <p:cNvPr id="8" name="Content Placeholder 2">
            <a:extLst>
              <a:ext uri="{FF2B5EF4-FFF2-40B4-BE49-F238E27FC236}">
                <a16:creationId xmlns:a16="http://schemas.microsoft.com/office/drawing/2014/main" id="{95FBDEC9-1AF8-4906-855D-039A2BBE3787}"/>
              </a:ext>
            </a:extLst>
          </p:cNvPr>
          <p:cNvSpPr>
            <a:spLocks noGrp="1"/>
          </p:cNvSpPr>
          <p:nvPr>
            <p:ph idx="1"/>
          </p:nvPr>
        </p:nvSpPr>
        <p:spPr>
          <a:xfrm>
            <a:off x="0" y="2952000"/>
            <a:ext cx="9144000" cy="617746"/>
          </a:xfrm>
        </p:spPr>
        <p:txBody>
          <a:bodyPr>
            <a:noAutofit/>
          </a:bodyPr>
          <a:lstStyle/>
          <a:p>
            <a:pPr marL="0" indent="0" algn="ctr">
              <a:buNone/>
            </a:pPr>
            <a:r>
              <a:rPr lang="nb-NO" sz="6000" dirty="0">
                <a:latin typeface="Bebas Neue" panose="020B0606020202050201" pitchFamily="34" charset="0"/>
                <a:cs typeface="Montserrat SemiBold"/>
              </a:rPr>
              <a:t>WHAT IS ABSTRACTION?</a:t>
            </a:r>
          </a:p>
        </p:txBody>
      </p:sp>
    </p:spTree>
    <p:extLst>
      <p:ext uri="{BB962C8B-B14F-4D97-AF65-F5344CB8AC3E}">
        <p14:creationId xmlns:p14="http://schemas.microsoft.com/office/powerpoint/2010/main" val="28533905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22.03.2022</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13</a:t>
            </a:fld>
            <a:endParaRPr lang="nb-NO"/>
          </a:p>
        </p:txBody>
      </p:sp>
      <p:sp>
        <p:nvSpPr>
          <p:cNvPr id="8" name="Content Placeholder 2">
            <a:extLst>
              <a:ext uri="{FF2B5EF4-FFF2-40B4-BE49-F238E27FC236}">
                <a16:creationId xmlns:a16="http://schemas.microsoft.com/office/drawing/2014/main" id="{95FBDEC9-1AF8-4906-855D-039A2BBE3787}"/>
              </a:ext>
            </a:extLst>
          </p:cNvPr>
          <p:cNvSpPr>
            <a:spLocks noGrp="1"/>
          </p:cNvSpPr>
          <p:nvPr>
            <p:ph idx="1"/>
          </p:nvPr>
        </p:nvSpPr>
        <p:spPr>
          <a:xfrm>
            <a:off x="0" y="2466000"/>
            <a:ext cx="9144000" cy="617746"/>
          </a:xfrm>
        </p:spPr>
        <p:txBody>
          <a:bodyPr>
            <a:noAutofit/>
          </a:bodyPr>
          <a:lstStyle/>
          <a:p>
            <a:pPr marL="0" indent="0" algn="ctr">
              <a:buNone/>
            </a:pPr>
            <a:r>
              <a:rPr lang="nb-NO" sz="6000" dirty="0">
                <a:latin typeface="Bebas Neue" panose="020B0606020202050201" pitchFamily="34" charset="0"/>
                <a:cs typeface="Montserrat SemiBold"/>
              </a:rPr>
              <a:t>HOW IS IT DIFFERENT FROM </a:t>
            </a:r>
            <a:br>
              <a:rPr lang="nb-NO" sz="6000" dirty="0">
                <a:latin typeface="Bebas Neue" panose="020B0606020202050201" pitchFamily="34" charset="0"/>
                <a:cs typeface="Montserrat SemiBold"/>
              </a:rPr>
            </a:br>
            <a:r>
              <a:rPr lang="nb-NO" sz="6000" dirty="0">
                <a:latin typeface="Bebas Neue" panose="020B0606020202050201" pitchFamily="34" charset="0"/>
                <a:cs typeface="Montserrat SemiBold"/>
              </a:rPr>
              <a:t>MERE NAMED STRUCTURE?</a:t>
            </a:r>
          </a:p>
        </p:txBody>
      </p:sp>
    </p:spTree>
    <p:extLst>
      <p:ext uri="{BB962C8B-B14F-4D97-AF65-F5344CB8AC3E}">
        <p14:creationId xmlns:p14="http://schemas.microsoft.com/office/powerpoint/2010/main" val="28943092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22.03.2022</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14</a:t>
            </a:fld>
            <a:endParaRPr lang="nb-NO"/>
          </a:p>
        </p:txBody>
      </p:sp>
      <p:sp>
        <p:nvSpPr>
          <p:cNvPr id="8" name="Content Placeholder 2">
            <a:extLst>
              <a:ext uri="{FF2B5EF4-FFF2-40B4-BE49-F238E27FC236}">
                <a16:creationId xmlns:a16="http://schemas.microsoft.com/office/drawing/2014/main" id="{95FBDEC9-1AF8-4906-855D-039A2BBE3787}"/>
              </a:ext>
            </a:extLst>
          </p:cNvPr>
          <p:cNvSpPr>
            <a:spLocks noGrp="1"/>
          </p:cNvSpPr>
          <p:nvPr>
            <p:ph idx="1"/>
          </p:nvPr>
        </p:nvSpPr>
        <p:spPr>
          <a:xfrm>
            <a:off x="0" y="2466000"/>
            <a:ext cx="9144000" cy="617746"/>
          </a:xfrm>
        </p:spPr>
        <p:txBody>
          <a:bodyPr>
            <a:noAutofit/>
          </a:bodyPr>
          <a:lstStyle/>
          <a:p>
            <a:pPr marL="0" indent="0" algn="ctr">
              <a:buNone/>
            </a:pPr>
            <a:r>
              <a:rPr lang="nb-NO" sz="6000" dirty="0">
                <a:latin typeface="Bebas Neue" panose="020B0606020202050201" pitchFamily="34" charset="0"/>
                <a:cs typeface="Montserrat SemiBold"/>
              </a:rPr>
              <a:t>WHAT </a:t>
            </a:r>
            <a:r>
              <a:rPr lang="nb-NO" sz="6000">
                <a:latin typeface="Bebas Neue" panose="020B0606020202050201" pitchFamily="34" charset="0"/>
                <a:cs typeface="Montserrat SemiBold"/>
              </a:rPr>
              <a:t>IS THE </a:t>
            </a:r>
            <a:r>
              <a:rPr lang="nb-NO" sz="6000" dirty="0">
                <a:latin typeface="Bebas Neue" panose="020B0606020202050201" pitchFamily="34" charset="0"/>
                <a:cs typeface="Montserrat SemiBold"/>
              </a:rPr>
              <a:t>PURPOSE </a:t>
            </a:r>
            <a:br>
              <a:rPr lang="nb-NO" sz="6000" dirty="0">
                <a:latin typeface="Bebas Neue" panose="020B0606020202050201" pitchFamily="34" charset="0"/>
                <a:cs typeface="Montserrat SemiBold"/>
              </a:rPr>
            </a:br>
            <a:r>
              <a:rPr lang="nb-NO" sz="6000" dirty="0">
                <a:latin typeface="Bebas Neue" panose="020B0606020202050201" pitchFamily="34" charset="0"/>
                <a:cs typeface="Montserrat SemiBold"/>
              </a:rPr>
              <a:t>OF ABSTRACTION?</a:t>
            </a:r>
          </a:p>
        </p:txBody>
      </p:sp>
    </p:spTree>
    <p:extLst>
      <p:ext uri="{BB962C8B-B14F-4D97-AF65-F5344CB8AC3E}">
        <p14:creationId xmlns:p14="http://schemas.microsoft.com/office/powerpoint/2010/main" val="32496149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C6FAFC67-4211-4CB9-9A47-604A753E5C5E}"/>
              </a:ext>
            </a:extLst>
          </p:cNvPr>
          <p:cNvSpPr>
            <a:spLocks noGrp="1"/>
          </p:cNvSpPr>
          <p:nvPr>
            <p:ph type="title"/>
          </p:nvPr>
        </p:nvSpPr>
        <p:spPr/>
        <p:txBody>
          <a:bodyPr/>
          <a:lstStyle/>
          <a:p>
            <a:endParaRPr lang="nb-NO"/>
          </a:p>
        </p:txBody>
      </p:sp>
      <p:pic>
        <p:nvPicPr>
          <p:cNvPr id="5" name="Plassholder for innhold 4">
            <a:extLst>
              <a:ext uri="{FF2B5EF4-FFF2-40B4-BE49-F238E27FC236}">
                <a16:creationId xmlns:a16="http://schemas.microsoft.com/office/drawing/2014/main" id="{6596E0C8-D85B-403F-B7EB-92EA9E660914}"/>
              </a:ext>
            </a:extLst>
          </p:cNvPr>
          <p:cNvPicPr>
            <a:picLocks noGrp="1" noChangeAspect="1"/>
          </p:cNvPicPr>
          <p:nvPr>
            <p:ph idx="1"/>
          </p:nvPr>
        </p:nvPicPr>
        <p:blipFill>
          <a:blip r:embed="rId3"/>
          <a:stretch>
            <a:fillRect/>
          </a:stretch>
        </p:blipFill>
        <p:spPr>
          <a:xfrm>
            <a:off x="-148645" y="773637"/>
            <a:ext cx="9441289" cy="5310726"/>
          </a:xfrm>
        </p:spPr>
      </p:pic>
    </p:spTree>
    <p:extLst>
      <p:ext uri="{BB962C8B-B14F-4D97-AF65-F5344CB8AC3E}">
        <p14:creationId xmlns:p14="http://schemas.microsoft.com/office/powerpoint/2010/main" val="8821553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kstSylinder 4">
            <a:extLst>
              <a:ext uri="{FF2B5EF4-FFF2-40B4-BE49-F238E27FC236}">
                <a16:creationId xmlns:a16="http://schemas.microsoft.com/office/drawing/2014/main" id="{2466F1E8-CD5F-4F66-980C-2BF13A363582}"/>
              </a:ext>
            </a:extLst>
          </p:cNvPr>
          <p:cNvSpPr txBox="1"/>
          <p:nvPr/>
        </p:nvSpPr>
        <p:spPr>
          <a:xfrm>
            <a:off x="1347745" y="715104"/>
            <a:ext cx="6643315" cy="5078313"/>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It has been suggested that there is some kind of law of nature telling us that the amount of intellectual effort needed grows with the square of program length. But, thank goodness, no one has been able to prove this law. And this is because it need not be true. We all know that the only mental tool by means of which a very finite piece of reasoning can cover a myriad cases is called “abstraction”; as a result the effective exploitation of [their] powers of abstraction must be regarded as one of the most vital activities of a competent programmer. In this connection it might be worth-while to point out that the purpose of abstracting is </a:t>
            </a:r>
            <a:r>
              <a:rPr lang="en-US" i="1" dirty="0">
                <a:latin typeface="Times New Roman" panose="02020603050405020304" pitchFamily="18" charset="0"/>
                <a:cs typeface="Times New Roman" panose="02020603050405020304" pitchFamily="18" charset="0"/>
              </a:rPr>
              <a:t>not</a:t>
            </a:r>
            <a:r>
              <a:rPr lang="en-US" dirty="0">
                <a:latin typeface="Times New Roman" panose="02020603050405020304" pitchFamily="18" charset="0"/>
                <a:cs typeface="Times New Roman" panose="02020603050405020304" pitchFamily="18" charset="0"/>
              </a:rPr>
              <a:t> to be vague, but to create a new semantic level in which one can be absolutely precise. Of course I have tried to find a fundamental cause that would prevent our abstraction mechanisms from being sufficiently effective. But no matter how hard I tried, I did not find such a cause. As a result I tend to the assumption —up till now not disproved by experience— that by suitable application of our powers of abstraction, the intellectual effort needed to conceive or to understand a program need not grow more than proportional to program length.</a:t>
            </a:r>
            <a:endParaRPr lang="nb-NO"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952151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kstSylinder 4">
            <a:extLst>
              <a:ext uri="{FF2B5EF4-FFF2-40B4-BE49-F238E27FC236}">
                <a16:creationId xmlns:a16="http://schemas.microsoft.com/office/drawing/2014/main" id="{2466F1E8-CD5F-4F66-980C-2BF13A363582}"/>
              </a:ext>
            </a:extLst>
          </p:cNvPr>
          <p:cNvSpPr txBox="1"/>
          <p:nvPr/>
        </p:nvSpPr>
        <p:spPr>
          <a:xfrm>
            <a:off x="1347745" y="715104"/>
            <a:ext cx="6643315" cy="5078313"/>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It has been suggested that there is some kind of law of nature telling us that the amount of intellectual effort needed grows with the square of program length. But, thank goodness, no one has been able to prove this law. And this is because it need not be true. </a:t>
            </a:r>
            <a:r>
              <a:rPr lang="en-US" dirty="0">
                <a:solidFill>
                  <a:srgbClr val="FF0000"/>
                </a:solidFill>
                <a:latin typeface="Times New Roman" panose="02020603050405020304" pitchFamily="18" charset="0"/>
                <a:cs typeface="Times New Roman" panose="02020603050405020304" pitchFamily="18" charset="0"/>
              </a:rPr>
              <a:t>We all know that the only mental tool by means of which a very finite piece of reasoning can cover a myriad cases is called “abstraction”; as a result the effective exploitation of [their] powers of abstraction must be regarded as one of the most vital activities of a competent programmer. In this connection it might be worth-while to point out that the purpose of abstracting is </a:t>
            </a:r>
            <a:r>
              <a:rPr lang="en-US" i="1" dirty="0">
                <a:solidFill>
                  <a:srgbClr val="FF0000"/>
                </a:solidFill>
                <a:latin typeface="Times New Roman" panose="02020603050405020304" pitchFamily="18" charset="0"/>
                <a:cs typeface="Times New Roman" panose="02020603050405020304" pitchFamily="18" charset="0"/>
              </a:rPr>
              <a:t>not</a:t>
            </a:r>
            <a:r>
              <a:rPr lang="en-US" dirty="0">
                <a:solidFill>
                  <a:srgbClr val="FF0000"/>
                </a:solidFill>
                <a:latin typeface="Times New Roman" panose="02020603050405020304" pitchFamily="18" charset="0"/>
                <a:cs typeface="Times New Roman" panose="02020603050405020304" pitchFamily="18" charset="0"/>
              </a:rPr>
              <a:t> to be vague, but to create a new semantic level in which one can be absolutely precise. </a:t>
            </a:r>
            <a:r>
              <a:rPr lang="en-US" dirty="0">
                <a:latin typeface="Times New Roman" panose="02020603050405020304" pitchFamily="18" charset="0"/>
                <a:cs typeface="Times New Roman" panose="02020603050405020304" pitchFamily="18" charset="0"/>
              </a:rPr>
              <a:t>Of course I have tried to find a fundamental cause that would prevent our abstraction mechanisms from being sufficiently effective. But no matter how hard I tried, I did not find such a cause. As a result I tend to the assumption —up till now not disproved by experience— that by suitable application of our powers of abstraction, the intellectual effort needed to conceive or to understand a program need not grow more than proportional to program length.</a:t>
            </a:r>
            <a:endParaRPr lang="nb-NO"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543024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22.03.2022</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18</a:t>
            </a:fld>
            <a:endParaRPr lang="nb-NO"/>
          </a:p>
        </p:txBody>
      </p:sp>
      <p:sp>
        <p:nvSpPr>
          <p:cNvPr id="8" name="Content Placeholder 2">
            <a:extLst>
              <a:ext uri="{FF2B5EF4-FFF2-40B4-BE49-F238E27FC236}">
                <a16:creationId xmlns:a16="http://schemas.microsoft.com/office/drawing/2014/main" id="{95FBDEC9-1AF8-4906-855D-039A2BBE3787}"/>
              </a:ext>
            </a:extLst>
          </p:cNvPr>
          <p:cNvSpPr>
            <a:spLocks noGrp="1"/>
          </p:cNvSpPr>
          <p:nvPr>
            <p:ph idx="1"/>
          </p:nvPr>
        </p:nvSpPr>
        <p:spPr>
          <a:xfrm>
            <a:off x="0" y="2952000"/>
            <a:ext cx="9144000" cy="617746"/>
          </a:xfrm>
        </p:spPr>
        <p:txBody>
          <a:bodyPr>
            <a:noAutofit/>
          </a:bodyPr>
          <a:lstStyle/>
          <a:p>
            <a:pPr marL="0" indent="0" algn="ctr">
              <a:buNone/>
            </a:pPr>
            <a:r>
              <a:rPr lang="nb-NO" sz="6000" dirty="0">
                <a:latin typeface="Bebas Neue" panose="020B0606020202050201" pitchFamily="34" charset="0"/>
                <a:cs typeface="Montserrat SemiBold"/>
              </a:rPr>
              <a:t>EXAMPLE</a:t>
            </a:r>
          </a:p>
        </p:txBody>
      </p:sp>
    </p:spTree>
    <p:extLst>
      <p:ext uri="{BB962C8B-B14F-4D97-AF65-F5344CB8AC3E}">
        <p14:creationId xmlns:p14="http://schemas.microsoft.com/office/powerpoint/2010/main" val="6515462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22.03.2022</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19</a:t>
            </a:fld>
            <a:endParaRPr lang="nb-NO"/>
          </a:p>
        </p:txBody>
      </p:sp>
      <p:sp>
        <p:nvSpPr>
          <p:cNvPr id="8" name="Content Placeholder 2">
            <a:extLst>
              <a:ext uri="{FF2B5EF4-FFF2-40B4-BE49-F238E27FC236}">
                <a16:creationId xmlns:a16="http://schemas.microsoft.com/office/drawing/2014/main" id="{95FBDEC9-1AF8-4906-855D-039A2BBE3787}"/>
              </a:ext>
            </a:extLst>
          </p:cNvPr>
          <p:cNvSpPr>
            <a:spLocks noGrp="1"/>
          </p:cNvSpPr>
          <p:nvPr>
            <p:ph idx="1"/>
          </p:nvPr>
        </p:nvSpPr>
        <p:spPr>
          <a:xfrm>
            <a:off x="0" y="2952000"/>
            <a:ext cx="9144000" cy="617746"/>
          </a:xfrm>
        </p:spPr>
        <p:txBody>
          <a:bodyPr>
            <a:noAutofit/>
          </a:bodyPr>
          <a:lstStyle/>
          <a:p>
            <a:pPr marL="0" indent="0" algn="ctr">
              <a:buNone/>
            </a:pPr>
            <a:r>
              <a:rPr lang="nb-NO" sz="6000" dirty="0">
                <a:latin typeface="Bebas Neue" panose="020B0606020202050201" pitchFamily="34" charset="0"/>
                <a:cs typeface="Montserrat SemiBold"/>
              </a:rPr>
              <a:t>VECTOR GRAPHICS</a:t>
            </a:r>
          </a:p>
        </p:txBody>
      </p:sp>
    </p:spTree>
    <p:extLst>
      <p:ext uri="{BB962C8B-B14F-4D97-AF65-F5344CB8AC3E}">
        <p14:creationId xmlns:p14="http://schemas.microsoft.com/office/powerpoint/2010/main" val="429244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22.03.2022</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2</a:t>
            </a:fld>
            <a:endParaRPr lang="nb-NO"/>
          </a:p>
        </p:txBody>
      </p:sp>
      <p:sp>
        <p:nvSpPr>
          <p:cNvPr id="8" name="Content Placeholder 2">
            <a:extLst>
              <a:ext uri="{FF2B5EF4-FFF2-40B4-BE49-F238E27FC236}">
                <a16:creationId xmlns:a16="http://schemas.microsoft.com/office/drawing/2014/main" id="{95FBDEC9-1AF8-4906-855D-039A2BBE3787}"/>
              </a:ext>
            </a:extLst>
          </p:cNvPr>
          <p:cNvSpPr>
            <a:spLocks noGrp="1"/>
          </p:cNvSpPr>
          <p:nvPr>
            <p:ph idx="1"/>
          </p:nvPr>
        </p:nvSpPr>
        <p:spPr>
          <a:xfrm>
            <a:off x="0" y="2952000"/>
            <a:ext cx="9144000" cy="617746"/>
          </a:xfrm>
        </p:spPr>
        <p:txBody>
          <a:bodyPr>
            <a:noAutofit/>
          </a:bodyPr>
          <a:lstStyle/>
          <a:p>
            <a:pPr marL="0" indent="0" algn="ctr">
              <a:buNone/>
            </a:pPr>
            <a:r>
              <a:rPr lang="nb-NO" sz="6000" dirty="0">
                <a:latin typeface="Bebas Neue" panose="020B0606020202050201" pitchFamily="34" charset="0"/>
                <a:cs typeface="Montserrat SemiBold"/>
              </a:rPr>
              <a:t>TL;DR</a:t>
            </a:r>
          </a:p>
        </p:txBody>
      </p:sp>
    </p:spTree>
    <p:extLst>
      <p:ext uri="{BB962C8B-B14F-4D97-AF65-F5344CB8AC3E}">
        <p14:creationId xmlns:p14="http://schemas.microsoft.com/office/powerpoint/2010/main" val="35365358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22.03.2022</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20</a:t>
            </a:fld>
            <a:endParaRPr lang="nb-NO"/>
          </a:p>
        </p:txBody>
      </p:sp>
      <p:cxnSp>
        <p:nvCxnSpPr>
          <p:cNvPr id="3" name="Rett pilkobling 2">
            <a:extLst>
              <a:ext uri="{FF2B5EF4-FFF2-40B4-BE49-F238E27FC236}">
                <a16:creationId xmlns:a16="http://schemas.microsoft.com/office/drawing/2014/main" id="{8B9279F2-90D8-46F3-B10D-B5178539DDC8}"/>
              </a:ext>
            </a:extLst>
          </p:cNvPr>
          <p:cNvCxnSpPr/>
          <p:nvPr/>
        </p:nvCxnSpPr>
        <p:spPr>
          <a:xfrm flipV="1">
            <a:off x="3236181" y="2099144"/>
            <a:ext cx="2353586" cy="2210463"/>
          </a:xfrm>
          <a:prstGeom prst="straightConnector1">
            <a:avLst/>
          </a:prstGeom>
          <a:ln w="50800">
            <a:solidFill>
              <a:srgbClr val="FF0000"/>
            </a:solidFill>
            <a:headEnd type="oval" w="lg" len="lg"/>
            <a:tailEnd type="triangle" w="lg" len="lg"/>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671010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Delvis sirkel 7">
            <a:extLst>
              <a:ext uri="{FF2B5EF4-FFF2-40B4-BE49-F238E27FC236}">
                <a16:creationId xmlns:a16="http://schemas.microsoft.com/office/drawing/2014/main" id="{141C7FF1-6622-48BF-9162-4760CFBE3364}"/>
              </a:ext>
            </a:extLst>
          </p:cNvPr>
          <p:cNvSpPr/>
          <p:nvPr/>
        </p:nvSpPr>
        <p:spPr>
          <a:xfrm>
            <a:off x="1684759" y="2789546"/>
            <a:ext cx="3060921" cy="3060000"/>
          </a:xfrm>
          <a:prstGeom prst="pie">
            <a:avLst>
              <a:gd name="adj1" fmla="val 18999878"/>
              <a:gd name="adj2" fmla="val 1728"/>
            </a:avLst>
          </a:prstGeom>
          <a:noFill/>
          <a:ln w="25400">
            <a:solidFill>
              <a:schemeClr val="bg1">
                <a:lumMod val="65000"/>
              </a:schemeClr>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solidFill>
                <a:schemeClr val="tx1"/>
              </a:solidFill>
            </a:endParaRPr>
          </a:p>
        </p:txBody>
      </p:sp>
      <p:sp>
        <p:nvSpPr>
          <p:cNvPr id="4" name="Date Placeholder 3"/>
          <p:cNvSpPr>
            <a:spLocks noGrp="1"/>
          </p:cNvSpPr>
          <p:nvPr>
            <p:ph type="dt" sz="half" idx="10"/>
          </p:nvPr>
        </p:nvSpPr>
        <p:spPr/>
        <p:txBody>
          <a:bodyPr/>
          <a:lstStyle/>
          <a:p>
            <a:fld id="{0DEB33C6-CE76-9346-9C31-FB1A33117428}" type="datetime1">
              <a:rPr lang="nb-NO" smtClean="0"/>
              <a:pPr/>
              <a:t>22.03.2022</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21</a:t>
            </a:fld>
            <a:endParaRPr lang="nb-NO"/>
          </a:p>
        </p:txBody>
      </p:sp>
      <p:cxnSp>
        <p:nvCxnSpPr>
          <p:cNvPr id="3" name="Rett pilkobling 2">
            <a:extLst>
              <a:ext uri="{FF2B5EF4-FFF2-40B4-BE49-F238E27FC236}">
                <a16:creationId xmlns:a16="http://schemas.microsoft.com/office/drawing/2014/main" id="{8B9279F2-90D8-46F3-B10D-B5178539DDC8}"/>
              </a:ext>
            </a:extLst>
          </p:cNvPr>
          <p:cNvCxnSpPr/>
          <p:nvPr/>
        </p:nvCxnSpPr>
        <p:spPr>
          <a:xfrm flipV="1">
            <a:off x="3236181" y="2099144"/>
            <a:ext cx="2353586" cy="2210463"/>
          </a:xfrm>
          <a:prstGeom prst="straightConnector1">
            <a:avLst/>
          </a:prstGeom>
          <a:ln w="50800">
            <a:solidFill>
              <a:srgbClr val="FF0000"/>
            </a:solidFill>
            <a:headEnd type="oval" w="lg" len="lg"/>
            <a:tailEnd type="triangle" w="lg" len="lg"/>
          </a:ln>
          <a:effectLst/>
        </p:spPr>
        <p:style>
          <a:lnRef idx="2">
            <a:schemeClr val="accent1"/>
          </a:lnRef>
          <a:fillRef idx="0">
            <a:schemeClr val="accent1"/>
          </a:fillRef>
          <a:effectRef idx="1">
            <a:schemeClr val="accent1"/>
          </a:effectRef>
          <a:fontRef idx="minor">
            <a:schemeClr val="tx1"/>
          </a:fontRef>
        </p:style>
      </p:cxnSp>
      <p:sp>
        <p:nvSpPr>
          <p:cNvPr id="2" name="TekstSylinder 1">
            <a:extLst>
              <a:ext uri="{FF2B5EF4-FFF2-40B4-BE49-F238E27FC236}">
                <a16:creationId xmlns:a16="http://schemas.microsoft.com/office/drawing/2014/main" id="{D8BDC6A2-B0BD-45D3-A5C6-4EE8094D23B9}"/>
              </a:ext>
            </a:extLst>
          </p:cNvPr>
          <p:cNvSpPr txBox="1"/>
          <p:nvPr/>
        </p:nvSpPr>
        <p:spPr>
          <a:xfrm rot="19078904">
            <a:off x="3218975" y="2752692"/>
            <a:ext cx="1780616" cy="461665"/>
          </a:xfrm>
          <a:prstGeom prst="rect">
            <a:avLst/>
          </a:prstGeom>
          <a:noFill/>
        </p:spPr>
        <p:txBody>
          <a:bodyPr wrap="none" rtlCol="0">
            <a:spAutoFit/>
          </a:bodyPr>
          <a:lstStyle/>
          <a:p>
            <a:r>
              <a:rPr lang="nb-NO" sz="2400" dirty="0"/>
              <a:t>MAGNITUDE</a:t>
            </a:r>
          </a:p>
        </p:txBody>
      </p:sp>
      <p:sp>
        <p:nvSpPr>
          <p:cNvPr id="9" name="TekstSylinder 8">
            <a:extLst>
              <a:ext uri="{FF2B5EF4-FFF2-40B4-BE49-F238E27FC236}">
                <a16:creationId xmlns:a16="http://schemas.microsoft.com/office/drawing/2014/main" id="{70238D57-D42A-4803-A0DD-3B99FD63873F}"/>
              </a:ext>
            </a:extLst>
          </p:cNvPr>
          <p:cNvSpPr txBox="1"/>
          <p:nvPr/>
        </p:nvSpPr>
        <p:spPr>
          <a:xfrm>
            <a:off x="4745680" y="3471770"/>
            <a:ext cx="1807520" cy="461665"/>
          </a:xfrm>
          <a:prstGeom prst="rect">
            <a:avLst/>
          </a:prstGeom>
          <a:noFill/>
        </p:spPr>
        <p:txBody>
          <a:bodyPr wrap="square" rtlCol="0">
            <a:spAutoFit/>
          </a:bodyPr>
          <a:lstStyle/>
          <a:p>
            <a:r>
              <a:rPr lang="nb-NO" sz="2400" dirty="0"/>
              <a:t>DIRECTION</a:t>
            </a:r>
          </a:p>
        </p:txBody>
      </p:sp>
    </p:spTree>
    <p:extLst>
      <p:ext uri="{BB962C8B-B14F-4D97-AF65-F5344CB8AC3E}">
        <p14:creationId xmlns:p14="http://schemas.microsoft.com/office/powerpoint/2010/main" val="5285060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Rett linje 10">
            <a:extLst>
              <a:ext uri="{FF2B5EF4-FFF2-40B4-BE49-F238E27FC236}">
                <a16:creationId xmlns:a16="http://schemas.microsoft.com/office/drawing/2014/main" id="{660524CC-D9B0-4792-A0FB-E68E749D62C2}"/>
              </a:ext>
            </a:extLst>
          </p:cNvPr>
          <p:cNvCxnSpPr>
            <a:cxnSpLocks/>
          </p:cNvCxnSpPr>
          <p:nvPr/>
        </p:nvCxnSpPr>
        <p:spPr>
          <a:xfrm flipV="1">
            <a:off x="5589767" y="2099144"/>
            <a:ext cx="0" cy="2210463"/>
          </a:xfrm>
          <a:prstGeom prst="line">
            <a:avLst/>
          </a:prstGeom>
          <a:ln>
            <a:solidFill>
              <a:schemeClr val="bg1">
                <a:lumMod val="65000"/>
              </a:schemeClr>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7" name="Rett linje 6">
            <a:extLst>
              <a:ext uri="{FF2B5EF4-FFF2-40B4-BE49-F238E27FC236}">
                <a16:creationId xmlns:a16="http://schemas.microsoft.com/office/drawing/2014/main" id="{0098B390-809C-4DE2-B2C2-D900FA3664FE}"/>
              </a:ext>
            </a:extLst>
          </p:cNvPr>
          <p:cNvCxnSpPr>
            <a:cxnSpLocks/>
          </p:cNvCxnSpPr>
          <p:nvPr/>
        </p:nvCxnSpPr>
        <p:spPr>
          <a:xfrm>
            <a:off x="3236181" y="4309607"/>
            <a:ext cx="2353586" cy="0"/>
          </a:xfrm>
          <a:prstGeom prst="line">
            <a:avLst/>
          </a:prstGeom>
          <a:ln>
            <a:solidFill>
              <a:schemeClr val="bg1">
                <a:lumMod val="65000"/>
              </a:schemeClr>
            </a:solidFill>
            <a:prstDash val="sysDot"/>
          </a:ln>
          <a:effectLst/>
        </p:spPr>
        <p:style>
          <a:lnRef idx="2">
            <a:schemeClr val="accent1"/>
          </a:lnRef>
          <a:fillRef idx="0">
            <a:schemeClr val="accent1"/>
          </a:fillRef>
          <a:effectRef idx="1">
            <a:schemeClr val="accent1"/>
          </a:effectRef>
          <a:fontRef idx="minor">
            <a:schemeClr val="tx1"/>
          </a:fontRef>
        </p:style>
      </p:cxnSp>
      <p:sp>
        <p:nvSpPr>
          <p:cNvPr id="4" name="Date Placeholder 3"/>
          <p:cNvSpPr>
            <a:spLocks noGrp="1"/>
          </p:cNvSpPr>
          <p:nvPr>
            <p:ph type="dt" sz="half" idx="10"/>
          </p:nvPr>
        </p:nvSpPr>
        <p:spPr/>
        <p:txBody>
          <a:bodyPr/>
          <a:lstStyle/>
          <a:p>
            <a:fld id="{0DEB33C6-CE76-9346-9C31-FB1A33117428}" type="datetime1">
              <a:rPr lang="nb-NO" smtClean="0"/>
              <a:pPr/>
              <a:t>22.03.2022</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22</a:t>
            </a:fld>
            <a:endParaRPr lang="nb-NO"/>
          </a:p>
        </p:txBody>
      </p:sp>
      <p:cxnSp>
        <p:nvCxnSpPr>
          <p:cNvPr id="3" name="Rett pilkobling 2">
            <a:extLst>
              <a:ext uri="{FF2B5EF4-FFF2-40B4-BE49-F238E27FC236}">
                <a16:creationId xmlns:a16="http://schemas.microsoft.com/office/drawing/2014/main" id="{8B9279F2-90D8-46F3-B10D-B5178539DDC8}"/>
              </a:ext>
            </a:extLst>
          </p:cNvPr>
          <p:cNvCxnSpPr/>
          <p:nvPr/>
        </p:nvCxnSpPr>
        <p:spPr>
          <a:xfrm flipV="1">
            <a:off x="3236181" y="2099144"/>
            <a:ext cx="2353586" cy="2210463"/>
          </a:xfrm>
          <a:prstGeom prst="straightConnector1">
            <a:avLst/>
          </a:prstGeom>
          <a:ln w="50800">
            <a:solidFill>
              <a:srgbClr val="FF0000"/>
            </a:solidFill>
            <a:headEnd type="oval" w="lg" len="lg"/>
            <a:tailEnd type="triangle" w="lg" len="lg"/>
          </a:ln>
          <a:effectLst/>
        </p:spPr>
        <p:style>
          <a:lnRef idx="2">
            <a:schemeClr val="accent1"/>
          </a:lnRef>
          <a:fillRef idx="0">
            <a:schemeClr val="accent1"/>
          </a:fillRef>
          <a:effectRef idx="1">
            <a:schemeClr val="accent1"/>
          </a:effectRef>
          <a:fontRef idx="minor">
            <a:schemeClr val="tx1"/>
          </a:fontRef>
        </p:style>
      </p:cxnSp>
      <p:sp>
        <p:nvSpPr>
          <p:cNvPr id="9" name="TekstSylinder 8">
            <a:extLst>
              <a:ext uri="{FF2B5EF4-FFF2-40B4-BE49-F238E27FC236}">
                <a16:creationId xmlns:a16="http://schemas.microsoft.com/office/drawing/2014/main" id="{70238D57-D42A-4803-A0DD-3B99FD63873F}"/>
              </a:ext>
            </a:extLst>
          </p:cNvPr>
          <p:cNvSpPr txBox="1"/>
          <p:nvPr/>
        </p:nvSpPr>
        <p:spPr>
          <a:xfrm>
            <a:off x="4325509" y="4321829"/>
            <a:ext cx="1380443" cy="461665"/>
          </a:xfrm>
          <a:prstGeom prst="rect">
            <a:avLst/>
          </a:prstGeom>
          <a:noFill/>
        </p:spPr>
        <p:txBody>
          <a:bodyPr wrap="square" rtlCol="0">
            <a:spAutoFit/>
          </a:bodyPr>
          <a:lstStyle/>
          <a:p>
            <a:r>
              <a:rPr lang="nb-NO" sz="2400" dirty="0"/>
              <a:t>X</a:t>
            </a:r>
          </a:p>
        </p:txBody>
      </p:sp>
      <p:sp>
        <p:nvSpPr>
          <p:cNvPr id="10" name="TekstSylinder 9">
            <a:extLst>
              <a:ext uri="{FF2B5EF4-FFF2-40B4-BE49-F238E27FC236}">
                <a16:creationId xmlns:a16="http://schemas.microsoft.com/office/drawing/2014/main" id="{884B25F4-7FFA-44B5-9002-1E8345B450E1}"/>
              </a:ext>
            </a:extLst>
          </p:cNvPr>
          <p:cNvSpPr txBox="1"/>
          <p:nvPr/>
        </p:nvSpPr>
        <p:spPr>
          <a:xfrm>
            <a:off x="5643884" y="3081897"/>
            <a:ext cx="1380443" cy="461665"/>
          </a:xfrm>
          <a:prstGeom prst="rect">
            <a:avLst/>
          </a:prstGeom>
          <a:noFill/>
        </p:spPr>
        <p:txBody>
          <a:bodyPr wrap="square" rtlCol="0">
            <a:spAutoFit/>
          </a:bodyPr>
          <a:lstStyle/>
          <a:p>
            <a:r>
              <a:rPr lang="nb-NO" sz="2400" dirty="0"/>
              <a:t>Y</a:t>
            </a:r>
          </a:p>
        </p:txBody>
      </p:sp>
    </p:spTree>
    <p:extLst>
      <p:ext uri="{BB962C8B-B14F-4D97-AF65-F5344CB8AC3E}">
        <p14:creationId xmlns:p14="http://schemas.microsoft.com/office/powerpoint/2010/main" val="37294708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22.03.2022</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23</a:t>
            </a:fld>
            <a:endParaRPr lang="nb-NO"/>
          </a:p>
        </p:txBody>
      </p:sp>
      <p:sp>
        <p:nvSpPr>
          <p:cNvPr id="8" name="Content Placeholder 2">
            <a:extLst>
              <a:ext uri="{FF2B5EF4-FFF2-40B4-BE49-F238E27FC236}">
                <a16:creationId xmlns:a16="http://schemas.microsoft.com/office/drawing/2014/main" id="{95FBDEC9-1AF8-4906-855D-039A2BBE3787}"/>
              </a:ext>
            </a:extLst>
          </p:cNvPr>
          <p:cNvSpPr>
            <a:spLocks noGrp="1"/>
          </p:cNvSpPr>
          <p:nvPr>
            <p:ph idx="1"/>
          </p:nvPr>
        </p:nvSpPr>
        <p:spPr>
          <a:xfrm>
            <a:off x="0" y="2952000"/>
            <a:ext cx="9144000" cy="617746"/>
          </a:xfrm>
        </p:spPr>
        <p:txBody>
          <a:bodyPr>
            <a:noAutofit/>
          </a:bodyPr>
          <a:lstStyle/>
          <a:p>
            <a:pPr marL="0" indent="0" algn="ctr">
              <a:buNone/>
            </a:pPr>
            <a:r>
              <a:rPr lang="nb-NO" sz="6000" dirty="0">
                <a:latin typeface="Bebas Neue" panose="020B0606020202050201" pitchFamily="34" charset="0"/>
                <a:cs typeface="Montserrat SemiBold"/>
              </a:rPr>
              <a:t>VECTOR OPERATIONS</a:t>
            </a:r>
          </a:p>
        </p:txBody>
      </p:sp>
    </p:spTree>
    <p:extLst>
      <p:ext uri="{BB962C8B-B14F-4D97-AF65-F5344CB8AC3E}">
        <p14:creationId xmlns:p14="http://schemas.microsoft.com/office/powerpoint/2010/main" val="35524483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22.03.2022</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24</a:t>
            </a:fld>
            <a:endParaRPr lang="nb-NO"/>
          </a:p>
        </p:txBody>
      </p:sp>
      <p:sp>
        <p:nvSpPr>
          <p:cNvPr id="8" name="Content Placeholder 2">
            <a:extLst>
              <a:ext uri="{FF2B5EF4-FFF2-40B4-BE49-F238E27FC236}">
                <a16:creationId xmlns:a16="http://schemas.microsoft.com/office/drawing/2014/main" id="{95FBDEC9-1AF8-4906-855D-039A2BBE3787}"/>
              </a:ext>
            </a:extLst>
          </p:cNvPr>
          <p:cNvSpPr>
            <a:spLocks noGrp="1"/>
          </p:cNvSpPr>
          <p:nvPr>
            <p:ph idx="1"/>
          </p:nvPr>
        </p:nvSpPr>
        <p:spPr>
          <a:xfrm>
            <a:off x="0" y="2952000"/>
            <a:ext cx="9144000" cy="617746"/>
          </a:xfrm>
        </p:spPr>
        <p:txBody>
          <a:bodyPr>
            <a:noAutofit/>
          </a:bodyPr>
          <a:lstStyle/>
          <a:p>
            <a:pPr marL="0" indent="0" algn="ctr">
              <a:buNone/>
            </a:pPr>
            <a:r>
              <a:rPr lang="nb-NO" sz="6000" dirty="0">
                <a:latin typeface="Bebas Neue" panose="020B0606020202050201" pitchFamily="34" charset="0"/>
                <a:cs typeface="Montserrat SemiBold"/>
              </a:rPr>
              <a:t>ADDING VECTORS</a:t>
            </a:r>
          </a:p>
        </p:txBody>
      </p:sp>
    </p:spTree>
    <p:extLst>
      <p:ext uri="{BB962C8B-B14F-4D97-AF65-F5344CB8AC3E}">
        <p14:creationId xmlns:p14="http://schemas.microsoft.com/office/powerpoint/2010/main" val="15618012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22.03.2022</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25</a:t>
            </a:fld>
            <a:endParaRPr lang="nb-NO"/>
          </a:p>
        </p:txBody>
      </p:sp>
      <p:cxnSp>
        <p:nvCxnSpPr>
          <p:cNvPr id="5" name="Rett pilkobling 4">
            <a:extLst>
              <a:ext uri="{FF2B5EF4-FFF2-40B4-BE49-F238E27FC236}">
                <a16:creationId xmlns:a16="http://schemas.microsoft.com/office/drawing/2014/main" id="{9897D1CD-2829-4CB4-9463-1119F734B48A}"/>
              </a:ext>
            </a:extLst>
          </p:cNvPr>
          <p:cNvCxnSpPr>
            <a:cxnSpLocks/>
          </p:cNvCxnSpPr>
          <p:nvPr/>
        </p:nvCxnSpPr>
        <p:spPr>
          <a:xfrm>
            <a:off x="2513937" y="4144617"/>
            <a:ext cx="2058063" cy="0"/>
          </a:xfrm>
          <a:prstGeom prst="straightConnector1">
            <a:avLst/>
          </a:prstGeom>
          <a:ln w="50800">
            <a:solidFill>
              <a:srgbClr val="FF0000"/>
            </a:solidFill>
            <a:headEnd type="oval" w="lg" len="lg"/>
            <a:tailEnd type="triangle" w="lg" len="lg"/>
          </a:ln>
          <a:effectLst/>
        </p:spPr>
        <p:style>
          <a:lnRef idx="2">
            <a:schemeClr val="accent1"/>
          </a:lnRef>
          <a:fillRef idx="0">
            <a:schemeClr val="accent1"/>
          </a:fillRef>
          <a:effectRef idx="1">
            <a:schemeClr val="accent1"/>
          </a:effectRef>
          <a:fontRef idx="minor">
            <a:schemeClr val="tx1"/>
          </a:fontRef>
        </p:style>
      </p:cxnSp>
      <p:sp>
        <p:nvSpPr>
          <p:cNvPr id="7" name="TekstSylinder 6">
            <a:extLst>
              <a:ext uri="{FF2B5EF4-FFF2-40B4-BE49-F238E27FC236}">
                <a16:creationId xmlns:a16="http://schemas.microsoft.com/office/drawing/2014/main" id="{D870834F-B525-441E-AE4D-A9287D85D29E}"/>
              </a:ext>
            </a:extLst>
          </p:cNvPr>
          <p:cNvSpPr txBox="1"/>
          <p:nvPr/>
        </p:nvSpPr>
        <p:spPr>
          <a:xfrm>
            <a:off x="3299790" y="4266170"/>
            <a:ext cx="1380443" cy="461665"/>
          </a:xfrm>
          <a:prstGeom prst="rect">
            <a:avLst/>
          </a:prstGeom>
          <a:noFill/>
        </p:spPr>
        <p:txBody>
          <a:bodyPr wrap="square" rtlCol="0">
            <a:spAutoFit/>
          </a:bodyPr>
          <a:lstStyle/>
          <a:p>
            <a:r>
              <a:rPr lang="nb-NO" sz="2400" dirty="0"/>
              <a:t>V</a:t>
            </a:r>
            <a:r>
              <a:rPr lang="nb-NO" sz="2400" baseline="-25000" dirty="0"/>
              <a:t>1</a:t>
            </a:r>
          </a:p>
        </p:txBody>
      </p:sp>
    </p:spTree>
    <p:extLst>
      <p:ext uri="{BB962C8B-B14F-4D97-AF65-F5344CB8AC3E}">
        <p14:creationId xmlns:p14="http://schemas.microsoft.com/office/powerpoint/2010/main" val="6983090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22.03.2022</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26</a:t>
            </a:fld>
            <a:endParaRPr lang="nb-NO"/>
          </a:p>
        </p:txBody>
      </p:sp>
      <p:cxnSp>
        <p:nvCxnSpPr>
          <p:cNvPr id="3" name="Rett pilkobling 2">
            <a:extLst>
              <a:ext uri="{FF2B5EF4-FFF2-40B4-BE49-F238E27FC236}">
                <a16:creationId xmlns:a16="http://schemas.microsoft.com/office/drawing/2014/main" id="{8B9279F2-90D8-46F3-B10D-B5178539DDC8}"/>
              </a:ext>
            </a:extLst>
          </p:cNvPr>
          <p:cNvCxnSpPr/>
          <p:nvPr/>
        </p:nvCxnSpPr>
        <p:spPr>
          <a:xfrm flipV="1">
            <a:off x="4572000" y="1934154"/>
            <a:ext cx="2353586" cy="2210463"/>
          </a:xfrm>
          <a:prstGeom prst="straightConnector1">
            <a:avLst/>
          </a:prstGeom>
          <a:ln w="50800">
            <a:solidFill>
              <a:srgbClr val="FF0000"/>
            </a:solidFill>
            <a:headEnd type="oval" w="lg" len="lg"/>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5" name="Rett pilkobling 4">
            <a:extLst>
              <a:ext uri="{FF2B5EF4-FFF2-40B4-BE49-F238E27FC236}">
                <a16:creationId xmlns:a16="http://schemas.microsoft.com/office/drawing/2014/main" id="{9897D1CD-2829-4CB4-9463-1119F734B48A}"/>
              </a:ext>
            </a:extLst>
          </p:cNvPr>
          <p:cNvCxnSpPr>
            <a:cxnSpLocks/>
          </p:cNvCxnSpPr>
          <p:nvPr/>
        </p:nvCxnSpPr>
        <p:spPr>
          <a:xfrm>
            <a:off x="2513937" y="4144617"/>
            <a:ext cx="2058063" cy="0"/>
          </a:xfrm>
          <a:prstGeom prst="straightConnector1">
            <a:avLst/>
          </a:prstGeom>
          <a:ln w="50800">
            <a:solidFill>
              <a:srgbClr val="FF0000"/>
            </a:solidFill>
            <a:headEnd type="oval" w="lg" len="lg"/>
            <a:tailEnd type="triangle" w="lg" len="lg"/>
          </a:ln>
          <a:effectLst/>
        </p:spPr>
        <p:style>
          <a:lnRef idx="2">
            <a:schemeClr val="accent1"/>
          </a:lnRef>
          <a:fillRef idx="0">
            <a:schemeClr val="accent1"/>
          </a:fillRef>
          <a:effectRef idx="1">
            <a:schemeClr val="accent1"/>
          </a:effectRef>
          <a:fontRef idx="minor">
            <a:schemeClr val="tx1"/>
          </a:fontRef>
        </p:style>
      </p:cxnSp>
      <p:sp>
        <p:nvSpPr>
          <p:cNvPr id="7" name="TekstSylinder 6">
            <a:extLst>
              <a:ext uri="{FF2B5EF4-FFF2-40B4-BE49-F238E27FC236}">
                <a16:creationId xmlns:a16="http://schemas.microsoft.com/office/drawing/2014/main" id="{D870834F-B525-441E-AE4D-A9287D85D29E}"/>
              </a:ext>
            </a:extLst>
          </p:cNvPr>
          <p:cNvSpPr txBox="1"/>
          <p:nvPr/>
        </p:nvSpPr>
        <p:spPr>
          <a:xfrm>
            <a:off x="3299790" y="4266170"/>
            <a:ext cx="1380443" cy="461665"/>
          </a:xfrm>
          <a:prstGeom prst="rect">
            <a:avLst/>
          </a:prstGeom>
          <a:noFill/>
        </p:spPr>
        <p:txBody>
          <a:bodyPr wrap="square" rtlCol="0">
            <a:spAutoFit/>
          </a:bodyPr>
          <a:lstStyle/>
          <a:p>
            <a:r>
              <a:rPr lang="nb-NO" sz="2400" dirty="0"/>
              <a:t>V</a:t>
            </a:r>
            <a:r>
              <a:rPr lang="nb-NO" sz="2400" baseline="-25000" dirty="0"/>
              <a:t>1</a:t>
            </a:r>
          </a:p>
        </p:txBody>
      </p:sp>
      <p:sp>
        <p:nvSpPr>
          <p:cNvPr id="8" name="TekstSylinder 7">
            <a:extLst>
              <a:ext uri="{FF2B5EF4-FFF2-40B4-BE49-F238E27FC236}">
                <a16:creationId xmlns:a16="http://schemas.microsoft.com/office/drawing/2014/main" id="{A81672FA-3A91-4027-B9CA-86C953D8AAA9}"/>
              </a:ext>
            </a:extLst>
          </p:cNvPr>
          <p:cNvSpPr txBox="1"/>
          <p:nvPr/>
        </p:nvSpPr>
        <p:spPr>
          <a:xfrm>
            <a:off x="5764696" y="3073215"/>
            <a:ext cx="1380443" cy="461665"/>
          </a:xfrm>
          <a:prstGeom prst="rect">
            <a:avLst/>
          </a:prstGeom>
          <a:noFill/>
        </p:spPr>
        <p:txBody>
          <a:bodyPr wrap="square" rtlCol="0">
            <a:spAutoFit/>
          </a:bodyPr>
          <a:lstStyle/>
          <a:p>
            <a:r>
              <a:rPr lang="nb-NO" sz="2400" dirty="0"/>
              <a:t>V</a:t>
            </a:r>
            <a:r>
              <a:rPr lang="nb-NO" sz="2400" baseline="-25000" dirty="0"/>
              <a:t>2</a:t>
            </a:r>
          </a:p>
        </p:txBody>
      </p:sp>
    </p:spTree>
    <p:extLst>
      <p:ext uri="{BB962C8B-B14F-4D97-AF65-F5344CB8AC3E}">
        <p14:creationId xmlns:p14="http://schemas.microsoft.com/office/powerpoint/2010/main" val="13993977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22.03.2022</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27</a:t>
            </a:fld>
            <a:endParaRPr lang="nb-NO"/>
          </a:p>
        </p:txBody>
      </p:sp>
      <p:cxnSp>
        <p:nvCxnSpPr>
          <p:cNvPr id="3" name="Rett pilkobling 2">
            <a:extLst>
              <a:ext uri="{FF2B5EF4-FFF2-40B4-BE49-F238E27FC236}">
                <a16:creationId xmlns:a16="http://schemas.microsoft.com/office/drawing/2014/main" id="{8B9279F2-90D8-46F3-B10D-B5178539DDC8}"/>
              </a:ext>
            </a:extLst>
          </p:cNvPr>
          <p:cNvCxnSpPr/>
          <p:nvPr/>
        </p:nvCxnSpPr>
        <p:spPr>
          <a:xfrm flipV="1">
            <a:off x="4572000" y="1934154"/>
            <a:ext cx="2353586" cy="2210463"/>
          </a:xfrm>
          <a:prstGeom prst="straightConnector1">
            <a:avLst/>
          </a:prstGeom>
          <a:ln w="50800">
            <a:solidFill>
              <a:srgbClr val="FF0000"/>
            </a:solidFill>
            <a:headEnd type="oval" w="lg" len="lg"/>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5" name="Rett pilkobling 4">
            <a:extLst>
              <a:ext uri="{FF2B5EF4-FFF2-40B4-BE49-F238E27FC236}">
                <a16:creationId xmlns:a16="http://schemas.microsoft.com/office/drawing/2014/main" id="{9897D1CD-2829-4CB4-9463-1119F734B48A}"/>
              </a:ext>
            </a:extLst>
          </p:cNvPr>
          <p:cNvCxnSpPr>
            <a:cxnSpLocks/>
          </p:cNvCxnSpPr>
          <p:nvPr/>
        </p:nvCxnSpPr>
        <p:spPr>
          <a:xfrm>
            <a:off x="2513937" y="4144617"/>
            <a:ext cx="2058063" cy="0"/>
          </a:xfrm>
          <a:prstGeom prst="straightConnector1">
            <a:avLst/>
          </a:prstGeom>
          <a:ln w="50800">
            <a:solidFill>
              <a:srgbClr val="FF0000"/>
            </a:solidFill>
            <a:headEnd type="oval" w="lg" len="lg"/>
            <a:tailEnd type="triangle" w="lg" len="lg"/>
          </a:ln>
          <a:effectLst/>
        </p:spPr>
        <p:style>
          <a:lnRef idx="2">
            <a:schemeClr val="accent1"/>
          </a:lnRef>
          <a:fillRef idx="0">
            <a:schemeClr val="accent1"/>
          </a:fillRef>
          <a:effectRef idx="1">
            <a:schemeClr val="accent1"/>
          </a:effectRef>
          <a:fontRef idx="minor">
            <a:schemeClr val="tx1"/>
          </a:fontRef>
        </p:style>
      </p:cxnSp>
      <p:sp>
        <p:nvSpPr>
          <p:cNvPr id="7" name="TekstSylinder 6">
            <a:extLst>
              <a:ext uri="{FF2B5EF4-FFF2-40B4-BE49-F238E27FC236}">
                <a16:creationId xmlns:a16="http://schemas.microsoft.com/office/drawing/2014/main" id="{D870834F-B525-441E-AE4D-A9287D85D29E}"/>
              </a:ext>
            </a:extLst>
          </p:cNvPr>
          <p:cNvSpPr txBox="1"/>
          <p:nvPr/>
        </p:nvSpPr>
        <p:spPr>
          <a:xfrm>
            <a:off x="3299790" y="4266170"/>
            <a:ext cx="1380443" cy="461665"/>
          </a:xfrm>
          <a:prstGeom prst="rect">
            <a:avLst/>
          </a:prstGeom>
          <a:noFill/>
        </p:spPr>
        <p:txBody>
          <a:bodyPr wrap="square" rtlCol="0">
            <a:spAutoFit/>
          </a:bodyPr>
          <a:lstStyle/>
          <a:p>
            <a:r>
              <a:rPr lang="nb-NO" sz="2400" dirty="0"/>
              <a:t>V</a:t>
            </a:r>
            <a:r>
              <a:rPr lang="nb-NO" sz="2400" baseline="-25000" dirty="0"/>
              <a:t>1</a:t>
            </a:r>
          </a:p>
        </p:txBody>
      </p:sp>
      <p:sp>
        <p:nvSpPr>
          <p:cNvPr id="8" name="TekstSylinder 7">
            <a:extLst>
              <a:ext uri="{FF2B5EF4-FFF2-40B4-BE49-F238E27FC236}">
                <a16:creationId xmlns:a16="http://schemas.microsoft.com/office/drawing/2014/main" id="{A81672FA-3A91-4027-B9CA-86C953D8AAA9}"/>
              </a:ext>
            </a:extLst>
          </p:cNvPr>
          <p:cNvSpPr txBox="1"/>
          <p:nvPr/>
        </p:nvSpPr>
        <p:spPr>
          <a:xfrm>
            <a:off x="5764696" y="3073215"/>
            <a:ext cx="1380443" cy="461665"/>
          </a:xfrm>
          <a:prstGeom prst="rect">
            <a:avLst/>
          </a:prstGeom>
          <a:noFill/>
        </p:spPr>
        <p:txBody>
          <a:bodyPr wrap="square" rtlCol="0">
            <a:spAutoFit/>
          </a:bodyPr>
          <a:lstStyle/>
          <a:p>
            <a:r>
              <a:rPr lang="nb-NO" sz="2400" dirty="0"/>
              <a:t>V</a:t>
            </a:r>
            <a:r>
              <a:rPr lang="nb-NO" sz="2400" baseline="-25000" dirty="0"/>
              <a:t>2</a:t>
            </a:r>
          </a:p>
        </p:txBody>
      </p:sp>
      <p:cxnSp>
        <p:nvCxnSpPr>
          <p:cNvPr id="9" name="Rett pilkobling 8">
            <a:extLst>
              <a:ext uri="{FF2B5EF4-FFF2-40B4-BE49-F238E27FC236}">
                <a16:creationId xmlns:a16="http://schemas.microsoft.com/office/drawing/2014/main" id="{0316EAB4-C1C6-4A1C-A22E-09393FFF9B45}"/>
              </a:ext>
            </a:extLst>
          </p:cNvPr>
          <p:cNvCxnSpPr>
            <a:cxnSpLocks/>
          </p:cNvCxnSpPr>
          <p:nvPr/>
        </p:nvCxnSpPr>
        <p:spPr>
          <a:xfrm flipV="1">
            <a:off x="2513937" y="1934154"/>
            <a:ext cx="4411649" cy="2210463"/>
          </a:xfrm>
          <a:prstGeom prst="straightConnector1">
            <a:avLst/>
          </a:prstGeom>
          <a:ln w="50800">
            <a:solidFill>
              <a:srgbClr val="FF0000"/>
            </a:solidFill>
            <a:headEnd type="oval" w="lg" len="lg"/>
            <a:tailEnd type="triangle" w="lg" len="lg"/>
          </a:ln>
          <a:effectLst/>
        </p:spPr>
        <p:style>
          <a:lnRef idx="2">
            <a:schemeClr val="accent1"/>
          </a:lnRef>
          <a:fillRef idx="0">
            <a:schemeClr val="accent1"/>
          </a:fillRef>
          <a:effectRef idx="1">
            <a:schemeClr val="accent1"/>
          </a:effectRef>
          <a:fontRef idx="minor">
            <a:schemeClr val="tx1"/>
          </a:fontRef>
        </p:style>
      </p:cxnSp>
      <p:sp>
        <p:nvSpPr>
          <p:cNvPr id="11" name="TekstSylinder 10">
            <a:extLst>
              <a:ext uri="{FF2B5EF4-FFF2-40B4-BE49-F238E27FC236}">
                <a16:creationId xmlns:a16="http://schemas.microsoft.com/office/drawing/2014/main" id="{878AAC41-B839-421A-8F2A-913D056E3A53}"/>
              </a:ext>
            </a:extLst>
          </p:cNvPr>
          <p:cNvSpPr txBox="1"/>
          <p:nvPr/>
        </p:nvSpPr>
        <p:spPr>
          <a:xfrm>
            <a:off x="2898844" y="2528717"/>
            <a:ext cx="1933792" cy="461665"/>
          </a:xfrm>
          <a:prstGeom prst="rect">
            <a:avLst/>
          </a:prstGeom>
          <a:noFill/>
        </p:spPr>
        <p:txBody>
          <a:bodyPr wrap="square" rtlCol="0">
            <a:spAutoFit/>
          </a:bodyPr>
          <a:lstStyle/>
          <a:p>
            <a:r>
              <a:rPr lang="nb-NO" sz="2400" dirty="0"/>
              <a:t>V</a:t>
            </a:r>
            <a:r>
              <a:rPr lang="nb-NO" sz="2400" baseline="-25000" dirty="0"/>
              <a:t>3</a:t>
            </a:r>
            <a:r>
              <a:rPr lang="nb-NO" sz="2400" dirty="0"/>
              <a:t> = V</a:t>
            </a:r>
            <a:r>
              <a:rPr lang="nb-NO" sz="2400" baseline="-25000" dirty="0"/>
              <a:t>1</a:t>
            </a:r>
            <a:r>
              <a:rPr lang="nb-NO" sz="2400" dirty="0"/>
              <a:t> + V</a:t>
            </a:r>
            <a:r>
              <a:rPr lang="nb-NO" sz="2400" baseline="-25000" dirty="0"/>
              <a:t>2</a:t>
            </a:r>
          </a:p>
        </p:txBody>
      </p:sp>
    </p:spTree>
    <p:extLst>
      <p:ext uri="{BB962C8B-B14F-4D97-AF65-F5344CB8AC3E}">
        <p14:creationId xmlns:p14="http://schemas.microsoft.com/office/powerpoint/2010/main" val="23308676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22.03.2022</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28</a:t>
            </a:fld>
            <a:endParaRPr lang="nb-NO"/>
          </a:p>
        </p:txBody>
      </p:sp>
      <p:sp>
        <p:nvSpPr>
          <p:cNvPr id="8" name="Content Placeholder 2">
            <a:extLst>
              <a:ext uri="{FF2B5EF4-FFF2-40B4-BE49-F238E27FC236}">
                <a16:creationId xmlns:a16="http://schemas.microsoft.com/office/drawing/2014/main" id="{95FBDEC9-1AF8-4906-855D-039A2BBE3787}"/>
              </a:ext>
            </a:extLst>
          </p:cNvPr>
          <p:cNvSpPr>
            <a:spLocks noGrp="1"/>
          </p:cNvSpPr>
          <p:nvPr>
            <p:ph idx="1"/>
          </p:nvPr>
        </p:nvSpPr>
        <p:spPr>
          <a:xfrm>
            <a:off x="0" y="2952000"/>
            <a:ext cx="9144000" cy="617746"/>
          </a:xfrm>
        </p:spPr>
        <p:txBody>
          <a:bodyPr>
            <a:noAutofit/>
          </a:bodyPr>
          <a:lstStyle/>
          <a:p>
            <a:pPr marL="0" indent="0" algn="ctr">
              <a:buNone/>
            </a:pPr>
            <a:r>
              <a:rPr lang="nb-NO" sz="6000" dirty="0">
                <a:latin typeface="Bebas Neue" panose="020B0606020202050201" pitchFamily="34" charset="0"/>
                <a:cs typeface="Montserrat SemiBold"/>
              </a:rPr>
              <a:t>SCALING VECTORS</a:t>
            </a:r>
          </a:p>
        </p:txBody>
      </p:sp>
    </p:spTree>
    <p:extLst>
      <p:ext uri="{BB962C8B-B14F-4D97-AF65-F5344CB8AC3E}">
        <p14:creationId xmlns:p14="http://schemas.microsoft.com/office/powerpoint/2010/main" val="29428994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22.03.2022</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29</a:t>
            </a:fld>
            <a:endParaRPr lang="nb-NO"/>
          </a:p>
        </p:txBody>
      </p:sp>
      <p:cxnSp>
        <p:nvCxnSpPr>
          <p:cNvPr id="5" name="Rett pilkobling 4">
            <a:extLst>
              <a:ext uri="{FF2B5EF4-FFF2-40B4-BE49-F238E27FC236}">
                <a16:creationId xmlns:a16="http://schemas.microsoft.com/office/drawing/2014/main" id="{9897D1CD-2829-4CB4-9463-1119F734B48A}"/>
              </a:ext>
            </a:extLst>
          </p:cNvPr>
          <p:cNvCxnSpPr>
            <a:cxnSpLocks/>
          </p:cNvCxnSpPr>
          <p:nvPr/>
        </p:nvCxnSpPr>
        <p:spPr>
          <a:xfrm flipV="1">
            <a:off x="1552563" y="2921091"/>
            <a:ext cx="1652547" cy="1015815"/>
          </a:xfrm>
          <a:prstGeom prst="straightConnector1">
            <a:avLst/>
          </a:prstGeom>
          <a:ln w="50800">
            <a:solidFill>
              <a:srgbClr val="FF0000"/>
            </a:solidFill>
            <a:headEnd type="oval" w="lg" len="lg"/>
            <a:tailEnd type="triangle" w="lg" len="lg"/>
          </a:ln>
          <a:effectLst/>
        </p:spPr>
        <p:style>
          <a:lnRef idx="2">
            <a:schemeClr val="accent1"/>
          </a:lnRef>
          <a:fillRef idx="0">
            <a:schemeClr val="accent1"/>
          </a:fillRef>
          <a:effectRef idx="1">
            <a:schemeClr val="accent1"/>
          </a:effectRef>
          <a:fontRef idx="minor">
            <a:schemeClr val="tx1"/>
          </a:fontRef>
        </p:style>
      </p:cxnSp>
      <p:sp>
        <p:nvSpPr>
          <p:cNvPr id="7" name="TekstSylinder 6">
            <a:extLst>
              <a:ext uri="{FF2B5EF4-FFF2-40B4-BE49-F238E27FC236}">
                <a16:creationId xmlns:a16="http://schemas.microsoft.com/office/drawing/2014/main" id="{D870834F-B525-441E-AE4D-A9287D85D29E}"/>
              </a:ext>
            </a:extLst>
          </p:cNvPr>
          <p:cNvSpPr txBox="1"/>
          <p:nvPr/>
        </p:nvSpPr>
        <p:spPr>
          <a:xfrm>
            <a:off x="2411053" y="3564000"/>
            <a:ext cx="1380443" cy="461665"/>
          </a:xfrm>
          <a:prstGeom prst="rect">
            <a:avLst/>
          </a:prstGeom>
          <a:noFill/>
        </p:spPr>
        <p:txBody>
          <a:bodyPr wrap="square" rtlCol="0">
            <a:spAutoFit/>
          </a:bodyPr>
          <a:lstStyle/>
          <a:p>
            <a:r>
              <a:rPr lang="nb-NO" sz="2400" dirty="0"/>
              <a:t>V</a:t>
            </a:r>
            <a:r>
              <a:rPr lang="nb-NO" sz="2400" baseline="-25000" dirty="0"/>
              <a:t>1</a:t>
            </a:r>
          </a:p>
        </p:txBody>
      </p:sp>
    </p:spTree>
    <p:extLst>
      <p:ext uri="{BB962C8B-B14F-4D97-AF65-F5344CB8AC3E}">
        <p14:creationId xmlns:p14="http://schemas.microsoft.com/office/powerpoint/2010/main" val="10521548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22.03.2022</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3</a:t>
            </a:fld>
            <a:endParaRPr lang="nb-NO"/>
          </a:p>
        </p:txBody>
      </p:sp>
      <p:sp>
        <p:nvSpPr>
          <p:cNvPr id="8" name="Content Placeholder 2">
            <a:extLst>
              <a:ext uri="{FF2B5EF4-FFF2-40B4-BE49-F238E27FC236}">
                <a16:creationId xmlns:a16="http://schemas.microsoft.com/office/drawing/2014/main" id="{95FBDEC9-1AF8-4906-855D-039A2BBE3787}"/>
              </a:ext>
            </a:extLst>
          </p:cNvPr>
          <p:cNvSpPr>
            <a:spLocks noGrp="1"/>
          </p:cNvSpPr>
          <p:nvPr>
            <p:ph idx="1"/>
          </p:nvPr>
        </p:nvSpPr>
        <p:spPr>
          <a:xfrm>
            <a:off x="0" y="2466000"/>
            <a:ext cx="9144000" cy="617746"/>
          </a:xfrm>
        </p:spPr>
        <p:txBody>
          <a:bodyPr>
            <a:noAutofit/>
          </a:bodyPr>
          <a:lstStyle/>
          <a:p>
            <a:pPr marL="0" indent="0" algn="ctr">
              <a:buNone/>
            </a:pPr>
            <a:r>
              <a:rPr lang="nb-NO" sz="6000" dirty="0">
                <a:latin typeface="Bebas Neue" panose="020B0606020202050201" pitchFamily="34" charset="0"/>
                <a:cs typeface="Montserrat SemiBold"/>
              </a:rPr>
              <a:t>A </a:t>
            </a:r>
            <a:r>
              <a:rPr lang="nb-NO" sz="6000" dirty="0">
                <a:solidFill>
                  <a:srgbClr val="FF0000"/>
                </a:solidFill>
                <a:latin typeface="Bebas Neue" panose="020B0606020202050201" pitchFamily="34" charset="0"/>
                <a:cs typeface="Montserrat SemiBold"/>
              </a:rPr>
              <a:t>NAMED STRUCTURE</a:t>
            </a:r>
            <a:r>
              <a:rPr lang="nb-NO" sz="6000" dirty="0">
                <a:latin typeface="Bebas Neue" panose="020B0606020202050201" pitchFamily="34" charset="0"/>
                <a:cs typeface="Montserrat SemiBold"/>
              </a:rPr>
              <a:t> IS NOT AUTOMATICALLY AN </a:t>
            </a:r>
            <a:r>
              <a:rPr lang="nb-NO" sz="6000" dirty="0">
                <a:solidFill>
                  <a:srgbClr val="FF0000"/>
                </a:solidFill>
                <a:latin typeface="Bebas Neue" panose="020B0606020202050201" pitchFamily="34" charset="0"/>
                <a:cs typeface="Montserrat SemiBold"/>
              </a:rPr>
              <a:t>ABSTRACTION</a:t>
            </a:r>
          </a:p>
        </p:txBody>
      </p:sp>
    </p:spTree>
    <p:extLst>
      <p:ext uri="{BB962C8B-B14F-4D97-AF65-F5344CB8AC3E}">
        <p14:creationId xmlns:p14="http://schemas.microsoft.com/office/powerpoint/2010/main" val="216270842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22.03.2022</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30</a:t>
            </a:fld>
            <a:endParaRPr lang="nb-NO"/>
          </a:p>
        </p:txBody>
      </p:sp>
      <p:cxnSp>
        <p:nvCxnSpPr>
          <p:cNvPr id="5" name="Rett pilkobling 4">
            <a:extLst>
              <a:ext uri="{FF2B5EF4-FFF2-40B4-BE49-F238E27FC236}">
                <a16:creationId xmlns:a16="http://schemas.microsoft.com/office/drawing/2014/main" id="{9897D1CD-2829-4CB4-9463-1119F734B48A}"/>
              </a:ext>
            </a:extLst>
          </p:cNvPr>
          <p:cNvCxnSpPr>
            <a:cxnSpLocks/>
          </p:cNvCxnSpPr>
          <p:nvPr/>
        </p:nvCxnSpPr>
        <p:spPr>
          <a:xfrm flipV="1">
            <a:off x="1552563" y="2921091"/>
            <a:ext cx="1652547" cy="1015815"/>
          </a:xfrm>
          <a:prstGeom prst="straightConnector1">
            <a:avLst/>
          </a:prstGeom>
          <a:ln w="50800">
            <a:solidFill>
              <a:srgbClr val="FF0000"/>
            </a:solidFill>
            <a:headEnd type="oval" w="lg" len="lg"/>
            <a:tailEnd type="triangle" w="lg" len="lg"/>
          </a:ln>
          <a:effectLst/>
        </p:spPr>
        <p:style>
          <a:lnRef idx="2">
            <a:schemeClr val="accent1"/>
          </a:lnRef>
          <a:fillRef idx="0">
            <a:schemeClr val="accent1"/>
          </a:fillRef>
          <a:effectRef idx="1">
            <a:schemeClr val="accent1"/>
          </a:effectRef>
          <a:fontRef idx="minor">
            <a:schemeClr val="tx1"/>
          </a:fontRef>
        </p:style>
      </p:cxnSp>
      <p:sp>
        <p:nvSpPr>
          <p:cNvPr id="7" name="TekstSylinder 6">
            <a:extLst>
              <a:ext uri="{FF2B5EF4-FFF2-40B4-BE49-F238E27FC236}">
                <a16:creationId xmlns:a16="http://schemas.microsoft.com/office/drawing/2014/main" id="{D870834F-B525-441E-AE4D-A9287D85D29E}"/>
              </a:ext>
            </a:extLst>
          </p:cNvPr>
          <p:cNvSpPr txBox="1"/>
          <p:nvPr/>
        </p:nvSpPr>
        <p:spPr>
          <a:xfrm>
            <a:off x="2411053" y="3564000"/>
            <a:ext cx="1380443" cy="461665"/>
          </a:xfrm>
          <a:prstGeom prst="rect">
            <a:avLst/>
          </a:prstGeom>
          <a:noFill/>
        </p:spPr>
        <p:txBody>
          <a:bodyPr wrap="square" rtlCol="0">
            <a:spAutoFit/>
          </a:bodyPr>
          <a:lstStyle/>
          <a:p>
            <a:r>
              <a:rPr lang="nb-NO" sz="2400" dirty="0"/>
              <a:t>V</a:t>
            </a:r>
            <a:r>
              <a:rPr lang="nb-NO" sz="2400" baseline="-25000" dirty="0"/>
              <a:t>1</a:t>
            </a:r>
          </a:p>
        </p:txBody>
      </p:sp>
      <p:sp>
        <p:nvSpPr>
          <p:cNvPr id="8" name="TekstSylinder 7">
            <a:extLst>
              <a:ext uri="{FF2B5EF4-FFF2-40B4-BE49-F238E27FC236}">
                <a16:creationId xmlns:a16="http://schemas.microsoft.com/office/drawing/2014/main" id="{A81672FA-3A91-4027-B9CA-86C953D8AAA9}"/>
              </a:ext>
            </a:extLst>
          </p:cNvPr>
          <p:cNvSpPr txBox="1"/>
          <p:nvPr/>
        </p:nvSpPr>
        <p:spPr>
          <a:xfrm>
            <a:off x="6791218" y="3564000"/>
            <a:ext cx="1895582" cy="461665"/>
          </a:xfrm>
          <a:prstGeom prst="rect">
            <a:avLst/>
          </a:prstGeom>
          <a:noFill/>
        </p:spPr>
        <p:txBody>
          <a:bodyPr wrap="square" rtlCol="0">
            <a:spAutoFit/>
          </a:bodyPr>
          <a:lstStyle/>
          <a:p>
            <a:r>
              <a:rPr lang="nb-NO" sz="2400" dirty="0"/>
              <a:t>V</a:t>
            </a:r>
            <a:r>
              <a:rPr lang="nb-NO" sz="2400" baseline="-25000" dirty="0"/>
              <a:t>2</a:t>
            </a:r>
            <a:r>
              <a:rPr lang="nb-NO" sz="2400" dirty="0"/>
              <a:t> = 2 * V</a:t>
            </a:r>
            <a:r>
              <a:rPr lang="nb-NO" sz="2400" baseline="-25000" dirty="0"/>
              <a:t>1</a:t>
            </a:r>
          </a:p>
        </p:txBody>
      </p:sp>
      <p:cxnSp>
        <p:nvCxnSpPr>
          <p:cNvPr id="9" name="Rett pilkobling 8">
            <a:extLst>
              <a:ext uri="{FF2B5EF4-FFF2-40B4-BE49-F238E27FC236}">
                <a16:creationId xmlns:a16="http://schemas.microsoft.com/office/drawing/2014/main" id="{3525F300-A214-43D9-9729-5B490B149770}"/>
              </a:ext>
            </a:extLst>
          </p:cNvPr>
          <p:cNvCxnSpPr>
            <a:cxnSpLocks/>
          </p:cNvCxnSpPr>
          <p:nvPr/>
        </p:nvCxnSpPr>
        <p:spPr>
          <a:xfrm flipV="1">
            <a:off x="5152586" y="2413184"/>
            <a:ext cx="3277265" cy="2031630"/>
          </a:xfrm>
          <a:prstGeom prst="straightConnector1">
            <a:avLst/>
          </a:prstGeom>
          <a:ln w="50800">
            <a:solidFill>
              <a:srgbClr val="FF0000"/>
            </a:solidFill>
            <a:headEnd type="oval" w="lg" len="lg"/>
            <a:tailEnd type="triangle" w="lg" len="lg"/>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3057931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Rett pilkobling 8">
            <a:extLst>
              <a:ext uri="{FF2B5EF4-FFF2-40B4-BE49-F238E27FC236}">
                <a16:creationId xmlns:a16="http://schemas.microsoft.com/office/drawing/2014/main" id="{3525F300-A214-43D9-9729-5B490B149770}"/>
              </a:ext>
            </a:extLst>
          </p:cNvPr>
          <p:cNvCxnSpPr>
            <a:cxnSpLocks/>
          </p:cNvCxnSpPr>
          <p:nvPr/>
        </p:nvCxnSpPr>
        <p:spPr>
          <a:xfrm flipV="1">
            <a:off x="736211" y="2413184"/>
            <a:ext cx="3277265" cy="2031630"/>
          </a:xfrm>
          <a:prstGeom prst="straightConnector1">
            <a:avLst/>
          </a:prstGeom>
          <a:ln w="50800">
            <a:solidFill>
              <a:srgbClr val="FF0000"/>
            </a:solidFill>
            <a:headEnd type="oval" w="lg" len="lg"/>
            <a:tailEnd type="triangle" w="lg" len="lg"/>
          </a:ln>
          <a:effectLst/>
        </p:spPr>
        <p:style>
          <a:lnRef idx="2">
            <a:schemeClr val="accent1"/>
          </a:lnRef>
          <a:fillRef idx="0">
            <a:schemeClr val="accent1"/>
          </a:fillRef>
          <a:effectRef idx="1">
            <a:schemeClr val="accent1"/>
          </a:effectRef>
          <a:fontRef idx="minor">
            <a:schemeClr val="tx1"/>
          </a:fontRef>
        </p:style>
      </p:cxnSp>
      <p:sp>
        <p:nvSpPr>
          <p:cNvPr id="4" name="Date Placeholder 3"/>
          <p:cNvSpPr>
            <a:spLocks noGrp="1"/>
          </p:cNvSpPr>
          <p:nvPr>
            <p:ph type="dt" sz="half" idx="10"/>
          </p:nvPr>
        </p:nvSpPr>
        <p:spPr/>
        <p:txBody>
          <a:bodyPr/>
          <a:lstStyle/>
          <a:p>
            <a:fld id="{0DEB33C6-CE76-9346-9C31-FB1A33117428}" type="datetime1">
              <a:rPr lang="nb-NO" smtClean="0"/>
              <a:pPr/>
              <a:t>22.03.2022</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31</a:t>
            </a:fld>
            <a:endParaRPr lang="nb-NO"/>
          </a:p>
        </p:txBody>
      </p:sp>
      <p:sp>
        <p:nvSpPr>
          <p:cNvPr id="7" name="TekstSylinder 6">
            <a:extLst>
              <a:ext uri="{FF2B5EF4-FFF2-40B4-BE49-F238E27FC236}">
                <a16:creationId xmlns:a16="http://schemas.microsoft.com/office/drawing/2014/main" id="{D870834F-B525-441E-AE4D-A9287D85D29E}"/>
              </a:ext>
            </a:extLst>
          </p:cNvPr>
          <p:cNvSpPr txBox="1"/>
          <p:nvPr/>
        </p:nvSpPr>
        <p:spPr>
          <a:xfrm>
            <a:off x="2411053" y="3564000"/>
            <a:ext cx="1380443" cy="461665"/>
          </a:xfrm>
          <a:prstGeom prst="rect">
            <a:avLst/>
          </a:prstGeom>
          <a:noFill/>
        </p:spPr>
        <p:txBody>
          <a:bodyPr wrap="square" rtlCol="0">
            <a:spAutoFit/>
          </a:bodyPr>
          <a:lstStyle/>
          <a:p>
            <a:r>
              <a:rPr lang="nb-NO" sz="2400" dirty="0"/>
              <a:t>V</a:t>
            </a:r>
            <a:r>
              <a:rPr lang="nb-NO" sz="2400" baseline="-25000" dirty="0"/>
              <a:t>1</a:t>
            </a:r>
          </a:p>
        </p:txBody>
      </p:sp>
    </p:spTree>
    <p:extLst>
      <p:ext uri="{BB962C8B-B14F-4D97-AF65-F5344CB8AC3E}">
        <p14:creationId xmlns:p14="http://schemas.microsoft.com/office/powerpoint/2010/main" val="402474121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Rett pilkobling 8">
            <a:extLst>
              <a:ext uri="{FF2B5EF4-FFF2-40B4-BE49-F238E27FC236}">
                <a16:creationId xmlns:a16="http://schemas.microsoft.com/office/drawing/2014/main" id="{3525F300-A214-43D9-9729-5B490B149770}"/>
              </a:ext>
            </a:extLst>
          </p:cNvPr>
          <p:cNvCxnSpPr>
            <a:cxnSpLocks/>
          </p:cNvCxnSpPr>
          <p:nvPr/>
        </p:nvCxnSpPr>
        <p:spPr>
          <a:xfrm flipV="1">
            <a:off x="736211" y="2413184"/>
            <a:ext cx="3277265" cy="2031630"/>
          </a:xfrm>
          <a:prstGeom prst="straightConnector1">
            <a:avLst/>
          </a:prstGeom>
          <a:ln w="50800">
            <a:solidFill>
              <a:srgbClr val="FF0000"/>
            </a:solidFill>
            <a:headEnd type="oval" w="lg" len="lg"/>
            <a:tailEnd type="triangle" w="lg" len="lg"/>
          </a:ln>
          <a:effectLst/>
        </p:spPr>
        <p:style>
          <a:lnRef idx="2">
            <a:schemeClr val="accent1"/>
          </a:lnRef>
          <a:fillRef idx="0">
            <a:schemeClr val="accent1"/>
          </a:fillRef>
          <a:effectRef idx="1">
            <a:schemeClr val="accent1"/>
          </a:effectRef>
          <a:fontRef idx="minor">
            <a:schemeClr val="tx1"/>
          </a:fontRef>
        </p:style>
      </p:cxnSp>
      <p:sp>
        <p:nvSpPr>
          <p:cNvPr id="4" name="Date Placeholder 3"/>
          <p:cNvSpPr>
            <a:spLocks noGrp="1"/>
          </p:cNvSpPr>
          <p:nvPr>
            <p:ph type="dt" sz="half" idx="10"/>
          </p:nvPr>
        </p:nvSpPr>
        <p:spPr/>
        <p:txBody>
          <a:bodyPr/>
          <a:lstStyle/>
          <a:p>
            <a:fld id="{0DEB33C6-CE76-9346-9C31-FB1A33117428}" type="datetime1">
              <a:rPr lang="nb-NO" smtClean="0"/>
              <a:pPr/>
              <a:t>22.03.2022</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32</a:t>
            </a:fld>
            <a:endParaRPr lang="nb-NO"/>
          </a:p>
        </p:txBody>
      </p:sp>
      <p:cxnSp>
        <p:nvCxnSpPr>
          <p:cNvPr id="5" name="Rett pilkobling 4">
            <a:extLst>
              <a:ext uri="{FF2B5EF4-FFF2-40B4-BE49-F238E27FC236}">
                <a16:creationId xmlns:a16="http://schemas.microsoft.com/office/drawing/2014/main" id="{9897D1CD-2829-4CB4-9463-1119F734B48A}"/>
              </a:ext>
            </a:extLst>
          </p:cNvPr>
          <p:cNvCxnSpPr>
            <a:cxnSpLocks/>
          </p:cNvCxnSpPr>
          <p:nvPr/>
        </p:nvCxnSpPr>
        <p:spPr>
          <a:xfrm flipV="1">
            <a:off x="5978664" y="2921091"/>
            <a:ext cx="1652547" cy="1015815"/>
          </a:xfrm>
          <a:prstGeom prst="straightConnector1">
            <a:avLst/>
          </a:prstGeom>
          <a:ln w="50800">
            <a:solidFill>
              <a:srgbClr val="FF0000"/>
            </a:solidFill>
            <a:headEnd type="oval" w="lg" len="lg"/>
            <a:tailEnd type="triangle" w="lg" len="lg"/>
          </a:ln>
          <a:effectLst/>
        </p:spPr>
        <p:style>
          <a:lnRef idx="2">
            <a:schemeClr val="accent1"/>
          </a:lnRef>
          <a:fillRef idx="0">
            <a:schemeClr val="accent1"/>
          </a:fillRef>
          <a:effectRef idx="1">
            <a:schemeClr val="accent1"/>
          </a:effectRef>
          <a:fontRef idx="minor">
            <a:schemeClr val="tx1"/>
          </a:fontRef>
        </p:style>
      </p:cxnSp>
      <p:sp>
        <p:nvSpPr>
          <p:cNvPr id="7" name="TekstSylinder 6">
            <a:extLst>
              <a:ext uri="{FF2B5EF4-FFF2-40B4-BE49-F238E27FC236}">
                <a16:creationId xmlns:a16="http://schemas.microsoft.com/office/drawing/2014/main" id="{D870834F-B525-441E-AE4D-A9287D85D29E}"/>
              </a:ext>
            </a:extLst>
          </p:cNvPr>
          <p:cNvSpPr txBox="1"/>
          <p:nvPr/>
        </p:nvSpPr>
        <p:spPr>
          <a:xfrm>
            <a:off x="2411053" y="3564000"/>
            <a:ext cx="1380443" cy="461665"/>
          </a:xfrm>
          <a:prstGeom prst="rect">
            <a:avLst/>
          </a:prstGeom>
          <a:noFill/>
        </p:spPr>
        <p:txBody>
          <a:bodyPr wrap="square" rtlCol="0">
            <a:spAutoFit/>
          </a:bodyPr>
          <a:lstStyle/>
          <a:p>
            <a:r>
              <a:rPr lang="nb-NO" sz="2400" dirty="0"/>
              <a:t>V</a:t>
            </a:r>
            <a:r>
              <a:rPr lang="nb-NO" sz="2400" baseline="-25000" dirty="0"/>
              <a:t>1</a:t>
            </a:r>
          </a:p>
        </p:txBody>
      </p:sp>
      <p:sp>
        <p:nvSpPr>
          <p:cNvPr id="8" name="TekstSylinder 7">
            <a:extLst>
              <a:ext uri="{FF2B5EF4-FFF2-40B4-BE49-F238E27FC236}">
                <a16:creationId xmlns:a16="http://schemas.microsoft.com/office/drawing/2014/main" id="{A81672FA-3A91-4027-B9CA-86C953D8AAA9}"/>
              </a:ext>
            </a:extLst>
          </p:cNvPr>
          <p:cNvSpPr txBox="1"/>
          <p:nvPr/>
        </p:nvSpPr>
        <p:spPr>
          <a:xfrm>
            <a:off x="6791218" y="3564000"/>
            <a:ext cx="1895582" cy="461665"/>
          </a:xfrm>
          <a:prstGeom prst="rect">
            <a:avLst/>
          </a:prstGeom>
          <a:noFill/>
        </p:spPr>
        <p:txBody>
          <a:bodyPr wrap="square" rtlCol="0">
            <a:spAutoFit/>
          </a:bodyPr>
          <a:lstStyle/>
          <a:p>
            <a:r>
              <a:rPr lang="nb-NO" sz="2400" dirty="0"/>
              <a:t>V</a:t>
            </a:r>
            <a:r>
              <a:rPr lang="nb-NO" sz="2400" baseline="-25000" dirty="0"/>
              <a:t>2</a:t>
            </a:r>
            <a:r>
              <a:rPr lang="nb-NO" sz="2400" dirty="0"/>
              <a:t> = 0.5 * V</a:t>
            </a:r>
            <a:r>
              <a:rPr lang="nb-NO" sz="2400" baseline="-25000" dirty="0"/>
              <a:t>1</a:t>
            </a:r>
          </a:p>
        </p:txBody>
      </p:sp>
    </p:spTree>
    <p:extLst>
      <p:ext uri="{BB962C8B-B14F-4D97-AF65-F5344CB8AC3E}">
        <p14:creationId xmlns:p14="http://schemas.microsoft.com/office/powerpoint/2010/main" val="39239007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22.03.2022</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33</a:t>
            </a:fld>
            <a:endParaRPr lang="nb-NO"/>
          </a:p>
        </p:txBody>
      </p:sp>
      <p:sp>
        <p:nvSpPr>
          <p:cNvPr id="8" name="Content Placeholder 2">
            <a:extLst>
              <a:ext uri="{FF2B5EF4-FFF2-40B4-BE49-F238E27FC236}">
                <a16:creationId xmlns:a16="http://schemas.microsoft.com/office/drawing/2014/main" id="{95FBDEC9-1AF8-4906-855D-039A2BBE3787}"/>
              </a:ext>
            </a:extLst>
          </p:cNvPr>
          <p:cNvSpPr>
            <a:spLocks noGrp="1"/>
          </p:cNvSpPr>
          <p:nvPr>
            <p:ph idx="1"/>
          </p:nvPr>
        </p:nvSpPr>
        <p:spPr>
          <a:xfrm>
            <a:off x="0" y="2021697"/>
            <a:ext cx="9144000" cy="617746"/>
          </a:xfrm>
        </p:spPr>
        <p:txBody>
          <a:bodyPr>
            <a:noAutofit/>
          </a:bodyPr>
          <a:lstStyle/>
          <a:p>
            <a:pPr marL="0" indent="0" algn="ctr">
              <a:buNone/>
            </a:pPr>
            <a:r>
              <a:rPr lang="nb-NO" sz="6000" dirty="0">
                <a:solidFill>
                  <a:srgbClr val="FF0000"/>
                </a:solidFill>
                <a:latin typeface="Bebas Neue" panose="020B0606020202050201" pitchFamily="34" charset="0"/>
                <a:cs typeface="Montserrat SemiBold"/>
              </a:rPr>
              <a:t>GOAL</a:t>
            </a:r>
            <a:br>
              <a:rPr lang="nb-NO" sz="6000" dirty="0">
                <a:latin typeface="Bebas Neue" panose="020B0606020202050201" pitchFamily="34" charset="0"/>
                <a:cs typeface="Montserrat SemiBold"/>
              </a:rPr>
            </a:br>
            <a:r>
              <a:rPr lang="nb-NO" sz="6000" dirty="0">
                <a:latin typeface="Bebas Neue" panose="020B0606020202050201" pitchFamily="34" charset="0"/>
                <a:cs typeface="Montserrat SemiBold"/>
              </a:rPr>
              <a:t>WRITE MY COMPUTER PROGRAM IN TERMS OF VECTOR OPERATIONS</a:t>
            </a:r>
          </a:p>
        </p:txBody>
      </p:sp>
    </p:spTree>
    <p:extLst>
      <p:ext uri="{BB962C8B-B14F-4D97-AF65-F5344CB8AC3E}">
        <p14:creationId xmlns:p14="http://schemas.microsoft.com/office/powerpoint/2010/main" val="234944183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22.03.2022</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34</a:t>
            </a:fld>
            <a:endParaRPr lang="nb-NO"/>
          </a:p>
        </p:txBody>
      </p:sp>
      <p:sp>
        <p:nvSpPr>
          <p:cNvPr id="8" name="Content Placeholder 2">
            <a:extLst>
              <a:ext uri="{FF2B5EF4-FFF2-40B4-BE49-F238E27FC236}">
                <a16:creationId xmlns:a16="http://schemas.microsoft.com/office/drawing/2014/main" id="{95FBDEC9-1AF8-4906-855D-039A2BBE3787}"/>
              </a:ext>
            </a:extLst>
          </p:cNvPr>
          <p:cNvSpPr>
            <a:spLocks noGrp="1"/>
          </p:cNvSpPr>
          <p:nvPr>
            <p:ph idx="1"/>
          </p:nvPr>
        </p:nvSpPr>
        <p:spPr>
          <a:xfrm>
            <a:off x="0" y="2021697"/>
            <a:ext cx="9144000" cy="617746"/>
          </a:xfrm>
        </p:spPr>
        <p:txBody>
          <a:bodyPr>
            <a:noAutofit/>
          </a:bodyPr>
          <a:lstStyle/>
          <a:p>
            <a:pPr marL="0" indent="0" algn="ctr">
              <a:buNone/>
            </a:pPr>
            <a:r>
              <a:rPr lang="nb-NO" sz="6000" dirty="0">
                <a:solidFill>
                  <a:srgbClr val="FF0000"/>
                </a:solidFill>
                <a:latin typeface="Bebas Neue" panose="020B0606020202050201" pitchFamily="34" charset="0"/>
                <a:cs typeface="Montserrat SemiBold"/>
              </a:rPr>
              <a:t>PROBLEM</a:t>
            </a:r>
            <a:br>
              <a:rPr lang="nb-NO" sz="6000" dirty="0">
                <a:latin typeface="Bebas Neue" panose="020B0606020202050201" pitchFamily="34" charset="0"/>
                <a:cs typeface="Montserrat SemiBold"/>
              </a:rPr>
            </a:br>
            <a:r>
              <a:rPr lang="nb-NO" sz="6000" dirty="0">
                <a:latin typeface="Bebas Neue" panose="020B0606020202050201" pitchFamily="34" charset="0"/>
                <a:cs typeface="Montserrat SemiBold"/>
              </a:rPr>
              <a:t>THERE ARE NO VECTORS </a:t>
            </a:r>
            <a:br>
              <a:rPr lang="nb-NO" sz="6000" dirty="0">
                <a:latin typeface="Bebas Neue" panose="020B0606020202050201" pitchFamily="34" charset="0"/>
                <a:cs typeface="Montserrat SemiBold"/>
              </a:rPr>
            </a:br>
            <a:r>
              <a:rPr lang="nb-NO" sz="6000" dirty="0">
                <a:latin typeface="Bebas Neue" panose="020B0606020202050201" pitchFamily="34" charset="0"/>
                <a:cs typeface="Montserrat SemiBold"/>
              </a:rPr>
              <a:t>IN MY COMPUTER</a:t>
            </a:r>
          </a:p>
        </p:txBody>
      </p:sp>
    </p:spTree>
    <p:extLst>
      <p:ext uri="{BB962C8B-B14F-4D97-AF65-F5344CB8AC3E}">
        <p14:creationId xmlns:p14="http://schemas.microsoft.com/office/powerpoint/2010/main" val="335493371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22.03.2022</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35</a:t>
            </a:fld>
            <a:endParaRPr lang="nb-NO"/>
          </a:p>
        </p:txBody>
      </p:sp>
      <p:sp>
        <p:nvSpPr>
          <p:cNvPr id="8" name="Content Placeholder 2">
            <a:extLst>
              <a:ext uri="{FF2B5EF4-FFF2-40B4-BE49-F238E27FC236}">
                <a16:creationId xmlns:a16="http://schemas.microsoft.com/office/drawing/2014/main" id="{95FBDEC9-1AF8-4906-855D-039A2BBE3787}"/>
              </a:ext>
            </a:extLst>
          </p:cNvPr>
          <p:cNvSpPr>
            <a:spLocks noGrp="1"/>
          </p:cNvSpPr>
          <p:nvPr>
            <p:ph idx="1"/>
          </p:nvPr>
        </p:nvSpPr>
        <p:spPr>
          <a:xfrm>
            <a:off x="0" y="2021697"/>
            <a:ext cx="9144000" cy="617746"/>
          </a:xfrm>
        </p:spPr>
        <p:txBody>
          <a:bodyPr>
            <a:noAutofit/>
          </a:bodyPr>
          <a:lstStyle/>
          <a:p>
            <a:pPr marL="0" indent="0" algn="ctr">
              <a:buNone/>
            </a:pPr>
            <a:r>
              <a:rPr lang="nb-NO" sz="6000" dirty="0">
                <a:solidFill>
                  <a:srgbClr val="FF0000"/>
                </a:solidFill>
                <a:latin typeface="Bebas Neue" panose="020B0606020202050201" pitchFamily="34" charset="0"/>
                <a:cs typeface="Montserrat SemiBold"/>
              </a:rPr>
              <a:t>SOLUTION</a:t>
            </a:r>
            <a:br>
              <a:rPr lang="nb-NO" sz="6000" dirty="0">
                <a:latin typeface="Bebas Neue" panose="020B0606020202050201" pitchFamily="34" charset="0"/>
                <a:cs typeface="Montserrat SemiBold"/>
              </a:rPr>
            </a:br>
            <a:r>
              <a:rPr lang="nb-NO" sz="6000" dirty="0">
                <a:latin typeface="Bebas Neue" panose="020B0606020202050201" pitchFamily="34" charset="0"/>
                <a:cs typeface="Montserrat SemiBold"/>
              </a:rPr>
              <a:t>INTRODUCE VECTOR AS AN ABSTRACTION IN MY COMPUTER</a:t>
            </a:r>
          </a:p>
        </p:txBody>
      </p:sp>
    </p:spTree>
    <p:extLst>
      <p:ext uri="{BB962C8B-B14F-4D97-AF65-F5344CB8AC3E}">
        <p14:creationId xmlns:p14="http://schemas.microsoft.com/office/powerpoint/2010/main" val="22326927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22.03.2022</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36</a:t>
            </a:fld>
            <a:endParaRPr lang="nb-NO"/>
          </a:p>
        </p:txBody>
      </p:sp>
      <p:sp>
        <p:nvSpPr>
          <p:cNvPr id="8" name="Content Placeholder 2">
            <a:extLst>
              <a:ext uri="{FF2B5EF4-FFF2-40B4-BE49-F238E27FC236}">
                <a16:creationId xmlns:a16="http://schemas.microsoft.com/office/drawing/2014/main" id="{95FBDEC9-1AF8-4906-855D-039A2BBE3787}"/>
              </a:ext>
            </a:extLst>
          </p:cNvPr>
          <p:cNvSpPr>
            <a:spLocks noGrp="1"/>
          </p:cNvSpPr>
          <p:nvPr>
            <p:ph idx="1"/>
          </p:nvPr>
        </p:nvSpPr>
        <p:spPr>
          <a:xfrm>
            <a:off x="0" y="2021697"/>
            <a:ext cx="9144000" cy="617746"/>
          </a:xfrm>
        </p:spPr>
        <p:txBody>
          <a:bodyPr>
            <a:noAutofit/>
          </a:bodyPr>
          <a:lstStyle/>
          <a:p>
            <a:pPr marL="0" indent="0" algn="ctr">
              <a:buNone/>
            </a:pPr>
            <a:r>
              <a:rPr lang="nb-NO" sz="6000" dirty="0">
                <a:solidFill>
                  <a:srgbClr val="FF0000"/>
                </a:solidFill>
                <a:latin typeface="Bebas Neue" panose="020B0606020202050201" pitchFamily="34" charset="0"/>
                <a:cs typeface="Montserrat SemiBold"/>
              </a:rPr>
              <a:t>GOAL</a:t>
            </a:r>
            <a:br>
              <a:rPr lang="nb-NO" sz="6000" dirty="0">
                <a:latin typeface="Bebas Neue" panose="020B0606020202050201" pitchFamily="34" charset="0"/>
                <a:cs typeface="Montserrat SemiBold"/>
              </a:rPr>
            </a:br>
            <a:r>
              <a:rPr lang="nb-NO" sz="6000" dirty="0">
                <a:latin typeface="Bebas Neue" panose="020B0606020202050201" pitchFamily="34" charset="0"/>
                <a:cs typeface="Montserrat SemiBold"/>
              </a:rPr>
              <a:t>AVOID HAVING TO THINK ABOUT HOW VECTORS ARE REPRESENTED</a:t>
            </a:r>
          </a:p>
        </p:txBody>
      </p:sp>
    </p:spTree>
    <p:extLst>
      <p:ext uri="{BB962C8B-B14F-4D97-AF65-F5344CB8AC3E}">
        <p14:creationId xmlns:p14="http://schemas.microsoft.com/office/powerpoint/2010/main" val="12848263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22.03.2022</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37</a:t>
            </a:fld>
            <a:endParaRPr lang="nb-NO"/>
          </a:p>
        </p:txBody>
      </p:sp>
      <p:sp>
        <p:nvSpPr>
          <p:cNvPr id="8" name="Content Placeholder 2">
            <a:extLst>
              <a:ext uri="{FF2B5EF4-FFF2-40B4-BE49-F238E27FC236}">
                <a16:creationId xmlns:a16="http://schemas.microsoft.com/office/drawing/2014/main" id="{95FBDEC9-1AF8-4906-855D-039A2BBE3787}"/>
              </a:ext>
            </a:extLst>
          </p:cNvPr>
          <p:cNvSpPr>
            <a:spLocks noGrp="1"/>
          </p:cNvSpPr>
          <p:nvPr>
            <p:ph idx="1"/>
          </p:nvPr>
        </p:nvSpPr>
        <p:spPr>
          <a:xfrm>
            <a:off x="0" y="2952000"/>
            <a:ext cx="9144000" cy="617746"/>
          </a:xfrm>
        </p:spPr>
        <p:txBody>
          <a:bodyPr>
            <a:noAutofit/>
          </a:bodyPr>
          <a:lstStyle/>
          <a:p>
            <a:pPr marL="0" indent="0" algn="ctr">
              <a:buNone/>
            </a:pPr>
            <a:r>
              <a:rPr lang="nb-NO" sz="6000" dirty="0">
                <a:latin typeface="Bebas Neue" panose="020B0606020202050201" pitchFamily="34" charset="0"/>
                <a:cs typeface="Montserrat SemiBold"/>
              </a:rPr>
              <a:t>FIRST ATTEMPT</a:t>
            </a:r>
          </a:p>
        </p:txBody>
      </p:sp>
    </p:spTree>
    <p:extLst>
      <p:ext uri="{BB962C8B-B14F-4D97-AF65-F5344CB8AC3E}">
        <p14:creationId xmlns:p14="http://schemas.microsoft.com/office/powerpoint/2010/main" val="175230927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22.03.2022</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38</a:t>
            </a:fld>
            <a:endParaRPr lang="nb-NO"/>
          </a:p>
        </p:txBody>
      </p:sp>
      <p:sp>
        <p:nvSpPr>
          <p:cNvPr id="29" name="Rectangle 6">
            <a:extLst>
              <a:ext uri="{FF2B5EF4-FFF2-40B4-BE49-F238E27FC236}">
                <a16:creationId xmlns:a16="http://schemas.microsoft.com/office/drawing/2014/main" id="{DBAE3914-04CB-4DAE-BB21-F5CC710B23CE}"/>
              </a:ext>
            </a:extLst>
          </p:cNvPr>
          <p:cNvSpPr>
            <a:spLocks noChangeArrowheads="1"/>
          </p:cNvSpPr>
          <p:nvPr/>
        </p:nvSpPr>
        <p:spPr bwMode="auto">
          <a:xfrm>
            <a:off x="992222" y="1653349"/>
            <a:ext cx="7110918" cy="34782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no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b-NO" altLang="nb-NO" sz="2800" b="0" i="0" u="none" strike="noStrike" cap="none" normalizeH="0" baseline="0" dirty="0" err="1">
                <a:ln>
                  <a:noFill/>
                </a:ln>
                <a:solidFill>
                  <a:schemeClr val="tx1"/>
                </a:solidFill>
                <a:effectLst/>
                <a:latin typeface="Cascadia Code" panose="020B0609020000020004" pitchFamily="49" charset="0"/>
                <a:cs typeface="Cascadia Code" panose="020B0609020000020004" pitchFamily="49" charset="0"/>
              </a:rPr>
              <a:t>public</a:t>
            </a:r>
            <a:r>
              <a:rPr kumimoji="0" lang="nb-NO" altLang="nb-NO" sz="2800" b="0" i="0" u="none" strike="noStrike" cap="none" normalizeH="0" baseline="0" dirty="0">
                <a:ln>
                  <a:noFill/>
                </a:ln>
                <a:solidFill>
                  <a:schemeClr val="tx1"/>
                </a:solidFill>
                <a:effectLst/>
                <a:latin typeface="Cascadia Code" panose="020B0609020000020004" pitchFamily="49" charset="0"/>
                <a:cs typeface="Cascadia Code" panose="020B0609020000020004" pitchFamily="49" charset="0"/>
              </a:rPr>
              <a:t> </a:t>
            </a:r>
            <a:r>
              <a:rPr kumimoji="0" lang="nb-NO" altLang="nb-NO" sz="2800" b="0" i="0" u="none" strike="noStrike" cap="none" normalizeH="0" baseline="0" dirty="0" err="1">
                <a:ln>
                  <a:noFill/>
                </a:ln>
                <a:solidFill>
                  <a:schemeClr val="tx1"/>
                </a:solidFill>
                <a:effectLst/>
                <a:latin typeface="Cascadia Code" panose="020B0609020000020004" pitchFamily="49" charset="0"/>
                <a:cs typeface="Cascadia Code" panose="020B0609020000020004" pitchFamily="49" charset="0"/>
              </a:rPr>
              <a:t>class</a:t>
            </a:r>
            <a:r>
              <a:rPr kumimoji="0" lang="nb-NO" altLang="nb-NO" sz="2800" b="0" i="0" u="none" strike="noStrike" cap="none" normalizeH="0" baseline="0" dirty="0">
                <a:ln>
                  <a:noFill/>
                </a:ln>
                <a:solidFill>
                  <a:schemeClr val="tx1"/>
                </a:solidFill>
                <a:effectLst/>
                <a:latin typeface="Cascadia Code" panose="020B0609020000020004" pitchFamily="49" charset="0"/>
                <a:cs typeface="Cascadia Code" panose="020B0609020000020004" pitchFamily="49" charset="0"/>
              </a:rPr>
              <a:t> </a:t>
            </a:r>
            <a:r>
              <a:rPr kumimoji="0" lang="nb-NO" altLang="nb-NO" sz="2800" b="0" i="0" u="none" strike="noStrike" cap="none" normalizeH="0" baseline="0" dirty="0" err="1">
                <a:ln>
                  <a:noFill/>
                </a:ln>
                <a:solidFill>
                  <a:schemeClr val="tx1"/>
                </a:solidFill>
                <a:effectLst/>
                <a:latin typeface="Cascadia Code" panose="020B0609020000020004" pitchFamily="49" charset="0"/>
                <a:cs typeface="Cascadia Code" panose="020B0609020000020004" pitchFamily="49" charset="0"/>
              </a:rPr>
              <a:t>Vector</a:t>
            </a:r>
            <a:r>
              <a:rPr kumimoji="0" lang="nb-NO" altLang="nb-NO" sz="2800" b="0" i="0" u="none" strike="noStrike" cap="none" normalizeH="0" baseline="0" dirty="0">
                <a:ln>
                  <a:noFill/>
                </a:ln>
                <a:solidFill>
                  <a:schemeClr val="tx1"/>
                </a:solidFill>
                <a:effectLst/>
                <a:latin typeface="Cascadia Code" panose="020B0609020000020004" pitchFamily="49" charset="0"/>
                <a:cs typeface="Cascadia Code" panose="020B0609020000020004" pitchFamily="49" charset="0"/>
              </a:rPr>
              <a:t> {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nb-NO" altLang="nb-NO" sz="2800" b="0" i="0" u="none" strike="noStrike" cap="none" normalizeH="0" baseline="0" dirty="0">
              <a:ln>
                <a:noFill/>
              </a:ln>
              <a:solidFill>
                <a:schemeClr val="tx1"/>
              </a:solidFill>
              <a:effectLst/>
              <a:latin typeface="Cascadia Code" panose="020B0609020000020004" pitchFamily="49" charset="0"/>
              <a:cs typeface="Cascadia Code" panose="020B06090200000200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nb-NO" altLang="nb-NO" sz="2800" b="0" i="0" u="none" strike="noStrike" cap="none" normalizeH="0" baseline="0" dirty="0">
                <a:ln>
                  <a:noFill/>
                </a:ln>
                <a:solidFill>
                  <a:schemeClr val="tx1"/>
                </a:solidFill>
                <a:effectLst/>
                <a:latin typeface="Cascadia Code" panose="020B0609020000020004" pitchFamily="49" charset="0"/>
                <a:cs typeface="Cascadia Code" panose="020B0609020000020004" pitchFamily="49" charset="0"/>
              </a:rPr>
              <a:t>  </a:t>
            </a:r>
            <a:r>
              <a:rPr kumimoji="0" lang="nb-NO" altLang="nb-NO" sz="2800" b="0" i="0" u="none" strike="noStrike" cap="none" normalizeH="0" baseline="0" dirty="0" err="1">
                <a:ln>
                  <a:noFill/>
                </a:ln>
                <a:solidFill>
                  <a:schemeClr val="tx1"/>
                </a:solidFill>
                <a:effectLst/>
                <a:latin typeface="Cascadia Code" panose="020B0609020000020004" pitchFamily="49" charset="0"/>
                <a:cs typeface="Cascadia Code" panose="020B0609020000020004" pitchFamily="49" charset="0"/>
              </a:rPr>
              <a:t>public</a:t>
            </a:r>
            <a:r>
              <a:rPr kumimoji="0" lang="nb-NO" altLang="nb-NO" sz="2800" b="0" i="0" u="none" strike="noStrike" cap="none" normalizeH="0" baseline="0" dirty="0">
                <a:ln>
                  <a:noFill/>
                </a:ln>
                <a:solidFill>
                  <a:schemeClr val="tx1"/>
                </a:solidFill>
                <a:effectLst/>
                <a:latin typeface="Cascadia Code" panose="020B0609020000020004" pitchFamily="49" charset="0"/>
                <a:cs typeface="Cascadia Code" panose="020B0609020000020004" pitchFamily="49" charset="0"/>
              </a:rPr>
              <a:t> double </a:t>
            </a:r>
            <a:r>
              <a:rPr kumimoji="0" lang="nb-NO" altLang="nb-NO" sz="2800" b="0" i="0" u="none" strike="noStrike" cap="none" normalizeH="0" baseline="0" dirty="0" err="1">
                <a:ln>
                  <a:noFill/>
                </a:ln>
                <a:solidFill>
                  <a:schemeClr val="tx1"/>
                </a:solidFill>
                <a:effectLst/>
                <a:latin typeface="Cascadia Code" panose="020B0609020000020004" pitchFamily="49" charset="0"/>
                <a:cs typeface="Cascadia Code" panose="020B0609020000020004" pitchFamily="49" charset="0"/>
              </a:rPr>
              <a:t>X</a:t>
            </a:r>
            <a:r>
              <a:rPr kumimoji="0" lang="nb-NO" altLang="nb-NO" sz="2800" b="0" i="0" u="none" strike="noStrike" cap="none" normalizeH="0" baseline="0" dirty="0">
                <a:ln>
                  <a:noFill/>
                </a:ln>
                <a:solidFill>
                  <a:schemeClr val="tx1"/>
                </a:solidFill>
                <a:effectLst/>
                <a:latin typeface="Cascadia Code" panose="020B0609020000020004" pitchFamily="49" charset="0"/>
                <a:cs typeface="Cascadia Code" panose="020B0609020000020004" pitchFamily="49" charset="0"/>
              </a:rPr>
              <a:t> { </a:t>
            </a:r>
            <a:r>
              <a:rPr kumimoji="0" lang="nb-NO" altLang="nb-NO" sz="2800" b="0" i="0" u="none" strike="noStrike" cap="none" normalizeH="0" baseline="0" dirty="0" err="1">
                <a:ln>
                  <a:noFill/>
                </a:ln>
                <a:solidFill>
                  <a:schemeClr val="tx1"/>
                </a:solidFill>
                <a:effectLst/>
                <a:latin typeface="Cascadia Code" panose="020B0609020000020004" pitchFamily="49" charset="0"/>
                <a:cs typeface="Cascadia Code" panose="020B0609020000020004" pitchFamily="49" charset="0"/>
              </a:rPr>
              <a:t>get</a:t>
            </a:r>
            <a:r>
              <a:rPr kumimoji="0" lang="nb-NO" altLang="nb-NO" sz="2800" b="0" i="0" u="none" strike="noStrike" cap="none" normalizeH="0" baseline="0" dirty="0">
                <a:ln>
                  <a:noFill/>
                </a:ln>
                <a:solidFill>
                  <a:schemeClr val="tx1"/>
                </a:solidFill>
                <a:effectLst/>
                <a:latin typeface="Cascadia Code" panose="020B0609020000020004" pitchFamily="49" charset="0"/>
                <a:cs typeface="Cascadia Code" panose="020B0609020000020004" pitchFamily="49" charset="0"/>
              </a:rPr>
              <a:t>; </a:t>
            </a:r>
            <a:r>
              <a:rPr kumimoji="0" lang="nb-NO" altLang="nb-NO" sz="2800" b="0" i="0" u="none" strike="noStrike" cap="none" normalizeH="0" baseline="0" dirty="0" err="1">
                <a:ln>
                  <a:noFill/>
                </a:ln>
                <a:solidFill>
                  <a:schemeClr val="tx1"/>
                </a:solidFill>
                <a:effectLst/>
                <a:latin typeface="Cascadia Code" panose="020B0609020000020004" pitchFamily="49" charset="0"/>
                <a:cs typeface="Cascadia Code" panose="020B0609020000020004" pitchFamily="49" charset="0"/>
              </a:rPr>
              <a:t>set</a:t>
            </a:r>
            <a:r>
              <a:rPr kumimoji="0" lang="nb-NO" altLang="nb-NO" sz="2800" b="0" i="0" u="none" strike="noStrike" cap="none" normalizeH="0" baseline="0" dirty="0">
                <a:ln>
                  <a:noFill/>
                </a:ln>
                <a:solidFill>
                  <a:schemeClr val="tx1"/>
                </a:solidFill>
                <a:effectLst/>
                <a:latin typeface="Cascadia Code" panose="020B0609020000020004" pitchFamily="49" charset="0"/>
                <a:cs typeface="Cascadia Code" panose="020B06090200000200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nb-NO" altLang="nb-NO" sz="2800" b="0" i="0" u="none" strike="noStrike" cap="none" normalizeH="0" baseline="0" dirty="0">
              <a:ln>
                <a:noFill/>
              </a:ln>
              <a:solidFill>
                <a:schemeClr val="tx1"/>
              </a:solidFill>
              <a:effectLst/>
              <a:latin typeface="Cascadia Code" panose="020B0609020000020004" pitchFamily="49" charset="0"/>
              <a:cs typeface="Cascadia Code" panose="020B06090200000200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nb-NO" altLang="nb-NO" sz="2800" b="0" i="0" u="none" strike="noStrike" cap="none" normalizeH="0" baseline="0" dirty="0">
                <a:ln>
                  <a:noFill/>
                </a:ln>
                <a:solidFill>
                  <a:schemeClr val="tx1"/>
                </a:solidFill>
                <a:effectLst/>
                <a:latin typeface="Cascadia Code" panose="020B0609020000020004" pitchFamily="49" charset="0"/>
                <a:cs typeface="Cascadia Code" panose="020B0609020000020004" pitchFamily="49" charset="0"/>
              </a:rPr>
              <a:t>  </a:t>
            </a:r>
            <a:r>
              <a:rPr kumimoji="0" lang="nb-NO" altLang="nb-NO" sz="2800" b="0" i="0" u="none" strike="noStrike" cap="none" normalizeH="0" baseline="0" dirty="0" err="1">
                <a:ln>
                  <a:noFill/>
                </a:ln>
                <a:solidFill>
                  <a:schemeClr val="tx1"/>
                </a:solidFill>
                <a:effectLst/>
                <a:latin typeface="Cascadia Code" panose="020B0609020000020004" pitchFamily="49" charset="0"/>
                <a:cs typeface="Cascadia Code" panose="020B0609020000020004" pitchFamily="49" charset="0"/>
              </a:rPr>
              <a:t>public</a:t>
            </a:r>
            <a:r>
              <a:rPr kumimoji="0" lang="nb-NO" altLang="nb-NO" sz="2800" b="0" i="0" u="none" strike="noStrike" cap="none" normalizeH="0" baseline="0" dirty="0">
                <a:ln>
                  <a:noFill/>
                </a:ln>
                <a:solidFill>
                  <a:schemeClr val="tx1"/>
                </a:solidFill>
                <a:effectLst/>
                <a:latin typeface="Cascadia Code" panose="020B0609020000020004" pitchFamily="49" charset="0"/>
                <a:cs typeface="Cascadia Code" panose="020B0609020000020004" pitchFamily="49" charset="0"/>
              </a:rPr>
              <a:t> double Y { </a:t>
            </a:r>
            <a:r>
              <a:rPr kumimoji="0" lang="nb-NO" altLang="nb-NO" sz="2800" b="0" i="0" u="none" strike="noStrike" cap="none" normalizeH="0" baseline="0" dirty="0" err="1">
                <a:ln>
                  <a:noFill/>
                </a:ln>
                <a:solidFill>
                  <a:schemeClr val="tx1"/>
                </a:solidFill>
                <a:effectLst/>
                <a:latin typeface="Cascadia Code" panose="020B0609020000020004" pitchFamily="49" charset="0"/>
                <a:cs typeface="Cascadia Code" panose="020B0609020000020004" pitchFamily="49" charset="0"/>
              </a:rPr>
              <a:t>get</a:t>
            </a:r>
            <a:r>
              <a:rPr kumimoji="0" lang="nb-NO" altLang="nb-NO" sz="2800" b="0" i="0" u="none" strike="noStrike" cap="none" normalizeH="0" baseline="0" dirty="0">
                <a:ln>
                  <a:noFill/>
                </a:ln>
                <a:solidFill>
                  <a:schemeClr val="tx1"/>
                </a:solidFill>
                <a:effectLst/>
                <a:latin typeface="Cascadia Code" panose="020B0609020000020004" pitchFamily="49" charset="0"/>
                <a:cs typeface="Cascadia Code" panose="020B0609020000020004" pitchFamily="49" charset="0"/>
              </a:rPr>
              <a:t>; </a:t>
            </a:r>
            <a:r>
              <a:rPr kumimoji="0" lang="nb-NO" altLang="nb-NO" sz="2800" b="0" i="0" u="none" strike="noStrike" cap="none" normalizeH="0" baseline="0" dirty="0" err="1">
                <a:ln>
                  <a:noFill/>
                </a:ln>
                <a:solidFill>
                  <a:schemeClr val="tx1"/>
                </a:solidFill>
                <a:effectLst/>
                <a:latin typeface="Cascadia Code" panose="020B0609020000020004" pitchFamily="49" charset="0"/>
                <a:cs typeface="Cascadia Code" panose="020B0609020000020004" pitchFamily="49" charset="0"/>
              </a:rPr>
              <a:t>set</a:t>
            </a:r>
            <a:r>
              <a:rPr kumimoji="0" lang="nb-NO" altLang="nb-NO" sz="2800" b="0" i="0" u="none" strike="noStrike" cap="none" normalizeH="0" baseline="0" dirty="0">
                <a:ln>
                  <a:noFill/>
                </a:ln>
                <a:solidFill>
                  <a:schemeClr val="tx1"/>
                </a:solidFill>
                <a:effectLst/>
                <a:latin typeface="Cascadia Code" panose="020B0609020000020004" pitchFamily="49" charset="0"/>
                <a:cs typeface="Cascadia Code" panose="020B0609020000020004" pitchFamily="49" charset="0"/>
              </a:rPr>
              <a:t>; }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nb-NO" altLang="nb-NO" sz="2800" b="0" i="0" u="none" strike="noStrike" cap="none" normalizeH="0" baseline="0" dirty="0">
              <a:ln>
                <a:noFill/>
              </a:ln>
              <a:solidFill>
                <a:schemeClr val="tx1"/>
              </a:solidFill>
              <a:effectLst/>
              <a:latin typeface="Cascadia Code" panose="020B0609020000020004" pitchFamily="49" charset="0"/>
              <a:cs typeface="Cascadia Code" panose="020B06090200000200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nb-NO" altLang="nb-NO" sz="2800" b="0" i="0" u="none" strike="noStrike" cap="none" normalizeH="0" baseline="0" dirty="0">
                <a:ln>
                  <a:noFill/>
                </a:ln>
                <a:solidFill>
                  <a:schemeClr val="tx1"/>
                </a:solidFill>
                <a:effectLst/>
                <a:latin typeface="Cascadia Code" panose="020B0609020000020004" pitchFamily="49" charset="0"/>
                <a:cs typeface="Cascadia Code" panose="020B0609020000020004" pitchFamily="49" charset="0"/>
              </a:rPr>
              <a:t>} </a:t>
            </a:r>
          </a:p>
        </p:txBody>
      </p:sp>
    </p:spTree>
    <p:extLst>
      <p:ext uri="{BB962C8B-B14F-4D97-AF65-F5344CB8AC3E}">
        <p14:creationId xmlns:p14="http://schemas.microsoft.com/office/powerpoint/2010/main" val="357921046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22.03.2022</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39</a:t>
            </a:fld>
            <a:endParaRPr lang="nb-NO"/>
          </a:p>
        </p:txBody>
      </p:sp>
      <p:sp>
        <p:nvSpPr>
          <p:cNvPr id="29" name="Rectangle 6">
            <a:extLst>
              <a:ext uri="{FF2B5EF4-FFF2-40B4-BE49-F238E27FC236}">
                <a16:creationId xmlns:a16="http://schemas.microsoft.com/office/drawing/2014/main" id="{DBAE3914-04CB-4DAE-BB21-F5CC710B23CE}"/>
              </a:ext>
            </a:extLst>
          </p:cNvPr>
          <p:cNvSpPr>
            <a:spLocks noChangeArrowheads="1"/>
          </p:cNvSpPr>
          <p:nvPr/>
        </p:nvSpPr>
        <p:spPr bwMode="auto">
          <a:xfrm>
            <a:off x="992222" y="1653349"/>
            <a:ext cx="7110918" cy="34782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no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b-NO" altLang="nb-NO" sz="2800" b="0" i="0" u="none" strike="noStrike" cap="none" normalizeH="0" baseline="0" dirty="0" err="1">
                <a:ln>
                  <a:noFill/>
                </a:ln>
                <a:solidFill>
                  <a:schemeClr val="tx1"/>
                </a:solidFill>
                <a:effectLst/>
                <a:latin typeface="Cascadia Code" panose="020B0609020000020004" pitchFamily="49" charset="0"/>
                <a:cs typeface="Cascadia Code" panose="020B0609020000020004" pitchFamily="49" charset="0"/>
              </a:rPr>
              <a:t>public</a:t>
            </a:r>
            <a:r>
              <a:rPr kumimoji="0" lang="nb-NO" altLang="nb-NO" sz="2800" b="0" i="0" u="none" strike="noStrike" cap="none" normalizeH="0" baseline="0" dirty="0">
                <a:ln>
                  <a:noFill/>
                </a:ln>
                <a:solidFill>
                  <a:schemeClr val="tx1"/>
                </a:solidFill>
                <a:effectLst/>
                <a:latin typeface="Cascadia Code" panose="020B0609020000020004" pitchFamily="49" charset="0"/>
                <a:cs typeface="Cascadia Code" panose="020B0609020000020004" pitchFamily="49" charset="0"/>
              </a:rPr>
              <a:t> </a:t>
            </a:r>
            <a:r>
              <a:rPr kumimoji="0" lang="nb-NO" altLang="nb-NO" sz="2800" b="0" i="0" u="none" strike="noStrike" cap="none" normalizeH="0" baseline="0" dirty="0" err="1">
                <a:ln>
                  <a:noFill/>
                </a:ln>
                <a:solidFill>
                  <a:schemeClr val="tx1"/>
                </a:solidFill>
                <a:effectLst/>
                <a:latin typeface="Cascadia Code" panose="020B0609020000020004" pitchFamily="49" charset="0"/>
                <a:cs typeface="Cascadia Code" panose="020B0609020000020004" pitchFamily="49" charset="0"/>
              </a:rPr>
              <a:t>class</a:t>
            </a:r>
            <a:r>
              <a:rPr kumimoji="0" lang="nb-NO" altLang="nb-NO" sz="2800" b="0" i="0" u="none" strike="noStrike" cap="none" normalizeH="0" baseline="0" dirty="0">
                <a:ln>
                  <a:noFill/>
                </a:ln>
                <a:solidFill>
                  <a:schemeClr val="tx1"/>
                </a:solidFill>
                <a:effectLst/>
                <a:latin typeface="Cascadia Code" panose="020B0609020000020004" pitchFamily="49" charset="0"/>
                <a:cs typeface="Cascadia Code" panose="020B0609020000020004" pitchFamily="49" charset="0"/>
              </a:rPr>
              <a:t> </a:t>
            </a:r>
            <a:r>
              <a:rPr kumimoji="0" lang="nb-NO" altLang="nb-NO" sz="2800" b="0" i="0" u="none" strike="noStrike" cap="none" normalizeH="0" baseline="0" dirty="0" err="1">
                <a:ln>
                  <a:noFill/>
                </a:ln>
                <a:solidFill>
                  <a:schemeClr val="tx1"/>
                </a:solidFill>
                <a:effectLst/>
                <a:latin typeface="Cascadia Code" panose="020B0609020000020004" pitchFamily="49" charset="0"/>
                <a:cs typeface="Cascadia Code" panose="020B0609020000020004" pitchFamily="49" charset="0"/>
              </a:rPr>
              <a:t>Vector</a:t>
            </a:r>
            <a:r>
              <a:rPr kumimoji="0" lang="nb-NO" altLang="nb-NO" sz="2800" b="0" i="0" u="none" strike="noStrike" cap="none" normalizeH="0" baseline="0" dirty="0">
                <a:ln>
                  <a:noFill/>
                </a:ln>
                <a:solidFill>
                  <a:schemeClr val="tx1"/>
                </a:solidFill>
                <a:effectLst/>
                <a:latin typeface="Cascadia Code" panose="020B0609020000020004" pitchFamily="49" charset="0"/>
                <a:cs typeface="Cascadia Code" panose="020B0609020000020004" pitchFamily="49" charset="0"/>
              </a:rPr>
              <a:t> {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nb-NO" altLang="nb-NO" sz="2800" b="0" i="0" u="none" strike="noStrike" cap="none" normalizeH="0" baseline="0" dirty="0">
              <a:ln>
                <a:noFill/>
              </a:ln>
              <a:solidFill>
                <a:schemeClr val="tx1"/>
              </a:solidFill>
              <a:effectLst/>
              <a:latin typeface="Cascadia Code" panose="020B0609020000020004" pitchFamily="49" charset="0"/>
              <a:cs typeface="Cascadia Code" panose="020B06090200000200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nb-NO" altLang="nb-NO" sz="2800" b="0" i="0" u="none" strike="noStrike" cap="none" normalizeH="0" baseline="0" dirty="0">
                <a:ln>
                  <a:noFill/>
                </a:ln>
                <a:solidFill>
                  <a:schemeClr val="tx1"/>
                </a:solidFill>
                <a:effectLst/>
                <a:latin typeface="Cascadia Code" panose="020B0609020000020004" pitchFamily="49" charset="0"/>
                <a:cs typeface="Cascadia Code" panose="020B0609020000020004" pitchFamily="49" charset="0"/>
              </a:rPr>
              <a:t>  </a:t>
            </a:r>
            <a:r>
              <a:rPr kumimoji="0" lang="nb-NO" altLang="nb-NO" sz="2800" b="0" i="0" u="none" strike="noStrike" cap="none" normalizeH="0" baseline="0" dirty="0" err="1">
                <a:ln>
                  <a:noFill/>
                </a:ln>
                <a:solidFill>
                  <a:schemeClr val="tx1"/>
                </a:solidFill>
                <a:effectLst/>
                <a:latin typeface="Cascadia Code" panose="020B0609020000020004" pitchFamily="49" charset="0"/>
                <a:cs typeface="Cascadia Code" panose="020B0609020000020004" pitchFamily="49" charset="0"/>
              </a:rPr>
              <a:t>public</a:t>
            </a:r>
            <a:r>
              <a:rPr kumimoji="0" lang="nb-NO" altLang="nb-NO" sz="2800" b="0" i="0" u="none" strike="noStrike" cap="none" normalizeH="0" baseline="0" dirty="0">
                <a:ln>
                  <a:noFill/>
                </a:ln>
                <a:solidFill>
                  <a:schemeClr val="tx1"/>
                </a:solidFill>
                <a:effectLst/>
                <a:latin typeface="Cascadia Code" panose="020B0609020000020004" pitchFamily="49" charset="0"/>
                <a:cs typeface="Cascadia Code" panose="020B0609020000020004" pitchFamily="49" charset="0"/>
              </a:rPr>
              <a:t> double </a:t>
            </a:r>
            <a:r>
              <a:rPr kumimoji="0" lang="nb-NO" altLang="nb-NO" sz="2800" b="0" i="0" u="none" strike="noStrike" cap="none" normalizeH="0" baseline="0" dirty="0" err="1">
                <a:ln>
                  <a:noFill/>
                </a:ln>
                <a:solidFill>
                  <a:schemeClr val="tx1"/>
                </a:solidFill>
                <a:effectLst/>
                <a:latin typeface="Cascadia Code" panose="020B0609020000020004" pitchFamily="49" charset="0"/>
                <a:cs typeface="Cascadia Code" panose="020B0609020000020004" pitchFamily="49" charset="0"/>
              </a:rPr>
              <a:t>X</a:t>
            </a:r>
            <a:r>
              <a:rPr kumimoji="0" lang="nb-NO" altLang="nb-NO" sz="2800" b="0" i="0" u="none" strike="noStrike" cap="none" normalizeH="0" baseline="0" dirty="0">
                <a:ln>
                  <a:noFill/>
                </a:ln>
                <a:solidFill>
                  <a:schemeClr val="tx1"/>
                </a:solidFill>
                <a:effectLst/>
                <a:latin typeface="Cascadia Code" panose="020B0609020000020004" pitchFamily="49" charset="0"/>
                <a:cs typeface="Cascadia Code" panose="020B0609020000020004" pitchFamily="49" charset="0"/>
              </a:rPr>
              <a:t> { </a:t>
            </a:r>
            <a:r>
              <a:rPr kumimoji="0" lang="nb-NO" altLang="nb-NO" sz="2800" b="0" i="0" u="none" strike="noStrike" cap="none" normalizeH="0" baseline="0" dirty="0" err="1">
                <a:ln>
                  <a:noFill/>
                </a:ln>
                <a:solidFill>
                  <a:schemeClr val="tx1"/>
                </a:solidFill>
                <a:effectLst/>
                <a:latin typeface="Cascadia Code" panose="020B0609020000020004" pitchFamily="49" charset="0"/>
                <a:cs typeface="Cascadia Code" panose="020B0609020000020004" pitchFamily="49" charset="0"/>
              </a:rPr>
              <a:t>get</a:t>
            </a:r>
            <a:r>
              <a:rPr kumimoji="0" lang="nb-NO" altLang="nb-NO" sz="2800" b="0" i="0" u="none" strike="noStrike" cap="none" normalizeH="0" baseline="0" dirty="0">
                <a:ln>
                  <a:noFill/>
                </a:ln>
                <a:solidFill>
                  <a:schemeClr val="tx1"/>
                </a:solidFill>
                <a:effectLst/>
                <a:latin typeface="Cascadia Code" panose="020B0609020000020004" pitchFamily="49" charset="0"/>
                <a:cs typeface="Cascadia Code" panose="020B0609020000020004" pitchFamily="49" charset="0"/>
              </a:rPr>
              <a:t>; </a:t>
            </a:r>
            <a:r>
              <a:rPr kumimoji="0" lang="nb-NO" altLang="nb-NO" sz="2800" b="0" i="0" u="none" strike="noStrike" cap="none" normalizeH="0" baseline="0" dirty="0" err="1">
                <a:ln>
                  <a:noFill/>
                </a:ln>
                <a:solidFill>
                  <a:schemeClr val="tx1"/>
                </a:solidFill>
                <a:effectLst/>
                <a:latin typeface="Cascadia Code" panose="020B0609020000020004" pitchFamily="49" charset="0"/>
                <a:cs typeface="Cascadia Code" panose="020B0609020000020004" pitchFamily="49" charset="0"/>
              </a:rPr>
              <a:t>set</a:t>
            </a:r>
            <a:r>
              <a:rPr kumimoji="0" lang="nb-NO" altLang="nb-NO" sz="2800" b="0" i="0" u="none" strike="noStrike" cap="none" normalizeH="0" baseline="0" dirty="0">
                <a:ln>
                  <a:noFill/>
                </a:ln>
                <a:solidFill>
                  <a:schemeClr val="tx1"/>
                </a:solidFill>
                <a:effectLst/>
                <a:latin typeface="Cascadia Code" panose="020B0609020000020004" pitchFamily="49" charset="0"/>
                <a:cs typeface="Cascadia Code" panose="020B06090200000200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nb-NO" altLang="nb-NO" sz="2800" b="0" i="0" u="none" strike="noStrike" cap="none" normalizeH="0" baseline="0" dirty="0">
              <a:ln>
                <a:noFill/>
              </a:ln>
              <a:solidFill>
                <a:schemeClr val="tx1"/>
              </a:solidFill>
              <a:effectLst/>
              <a:latin typeface="Cascadia Code" panose="020B0609020000020004" pitchFamily="49" charset="0"/>
              <a:cs typeface="Cascadia Code" panose="020B06090200000200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nb-NO" altLang="nb-NO" sz="2800" b="0" i="0" u="none" strike="noStrike" cap="none" normalizeH="0" baseline="0" dirty="0">
                <a:ln>
                  <a:noFill/>
                </a:ln>
                <a:solidFill>
                  <a:schemeClr val="tx1"/>
                </a:solidFill>
                <a:effectLst/>
                <a:latin typeface="Cascadia Code" panose="020B0609020000020004" pitchFamily="49" charset="0"/>
                <a:cs typeface="Cascadia Code" panose="020B0609020000020004" pitchFamily="49" charset="0"/>
              </a:rPr>
              <a:t>  </a:t>
            </a:r>
            <a:r>
              <a:rPr kumimoji="0" lang="nb-NO" altLang="nb-NO" sz="2800" b="0" i="0" u="none" strike="noStrike" cap="none" normalizeH="0" baseline="0" dirty="0" err="1">
                <a:ln>
                  <a:noFill/>
                </a:ln>
                <a:solidFill>
                  <a:schemeClr val="tx1"/>
                </a:solidFill>
                <a:effectLst/>
                <a:latin typeface="Cascadia Code" panose="020B0609020000020004" pitchFamily="49" charset="0"/>
                <a:cs typeface="Cascadia Code" panose="020B0609020000020004" pitchFamily="49" charset="0"/>
              </a:rPr>
              <a:t>public</a:t>
            </a:r>
            <a:r>
              <a:rPr kumimoji="0" lang="nb-NO" altLang="nb-NO" sz="2800" b="0" i="0" u="none" strike="noStrike" cap="none" normalizeH="0" baseline="0" dirty="0">
                <a:ln>
                  <a:noFill/>
                </a:ln>
                <a:solidFill>
                  <a:schemeClr val="tx1"/>
                </a:solidFill>
                <a:effectLst/>
                <a:latin typeface="Cascadia Code" panose="020B0609020000020004" pitchFamily="49" charset="0"/>
                <a:cs typeface="Cascadia Code" panose="020B0609020000020004" pitchFamily="49" charset="0"/>
              </a:rPr>
              <a:t> double Y { </a:t>
            </a:r>
            <a:r>
              <a:rPr kumimoji="0" lang="nb-NO" altLang="nb-NO" sz="2800" b="0" i="0" u="none" strike="noStrike" cap="none" normalizeH="0" baseline="0" dirty="0" err="1">
                <a:ln>
                  <a:noFill/>
                </a:ln>
                <a:solidFill>
                  <a:schemeClr val="tx1"/>
                </a:solidFill>
                <a:effectLst/>
                <a:latin typeface="Cascadia Code" panose="020B0609020000020004" pitchFamily="49" charset="0"/>
                <a:cs typeface="Cascadia Code" panose="020B0609020000020004" pitchFamily="49" charset="0"/>
              </a:rPr>
              <a:t>get</a:t>
            </a:r>
            <a:r>
              <a:rPr kumimoji="0" lang="nb-NO" altLang="nb-NO" sz="2800" b="0" i="0" u="none" strike="noStrike" cap="none" normalizeH="0" baseline="0" dirty="0">
                <a:ln>
                  <a:noFill/>
                </a:ln>
                <a:solidFill>
                  <a:schemeClr val="tx1"/>
                </a:solidFill>
                <a:effectLst/>
                <a:latin typeface="Cascadia Code" panose="020B0609020000020004" pitchFamily="49" charset="0"/>
                <a:cs typeface="Cascadia Code" panose="020B0609020000020004" pitchFamily="49" charset="0"/>
              </a:rPr>
              <a:t>; </a:t>
            </a:r>
            <a:r>
              <a:rPr kumimoji="0" lang="nb-NO" altLang="nb-NO" sz="2800" b="0" i="0" u="none" strike="noStrike" cap="none" normalizeH="0" baseline="0" dirty="0" err="1">
                <a:ln>
                  <a:noFill/>
                </a:ln>
                <a:solidFill>
                  <a:schemeClr val="tx1"/>
                </a:solidFill>
                <a:effectLst/>
                <a:latin typeface="Cascadia Code" panose="020B0609020000020004" pitchFamily="49" charset="0"/>
                <a:cs typeface="Cascadia Code" panose="020B0609020000020004" pitchFamily="49" charset="0"/>
              </a:rPr>
              <a:t>set</a:t>
            </a:r>
            <a:r>
              <a:rPr kumimoji="0" lang="nb-NO" altLang="nb-NO" sz="2800" b="0" i="0" u="none" strike="noStrike" cap="none" normalizeH="0" baseline="0" dirty="0">
                <a:ln>
                  <a:noFill/>
                </a:ln>
                <a:solidFill>
                  <a:schemeClr val="tx1"/>
                </a:solidFill>
                <a:effectLst/>
                <a:latin typeface="Cascadia Code" panose="020B0609020000020004" pitchFamily="49" charset="0"/>
                <a:cs typeface="Cascadia Code" panose="020B0609020000020004" pitchFamily="49" charset="0"/>
              </a:rPr>
              <a:t>; }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nb-NO" altLang="nb-NO" sz="2800" b="0" i="0" u="none" strike="noStrike" cap="none" normalizeH="0" baseline="0" dirty="0">
              <a:ln>
                <a:noFill/>
              </a:ln>
              <a:solidFill>
                <a:schemeClr val="tx1"/>
              </a:solidFill>
              <a:effectLst/>
              <a:latin typeface="Cascadia Code" panose="020B0609020000020004" pitchFamily="49" charset="0"/>
              <a:cs typeface="Cascadia Code" panose="020B06090200000200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nb-NO" altLang="nb-NO" sz="2800" b="0" i="0" u="none" strike="noStrike" cap="none" normalizeH="0" baseline="0" dirty="0">
                <a:ln>
                  <a:noFill/>
                </a:ln>
                <a:solidFill>
                  <a:schemeClr val="tx1"/>
                </a:solidFill>
                <a:effectLst/>
                <a:latin typeface="Cascadia Code" panose="020B0609020000020004" pitchFamily="49" charset="0"/>
                <a:cs typeface="Cascadia Code" panose="020B0609020000020004" pitchFamily="49" charset="0"/>
              </a:rPr>
              <a:t>} </a:t>
            </a:r>
          </a:p>
        </p:txBody>
      </p:sp>
      <p:sp>
        <p:nvSpPr>
          <p:cNvPr id="7" name="Content Placeholder 2">
            <a:extLst>
              <a:ext uri="{FF2B5EF4-FFF2-40B4-BE49-F238E27FC236}">
                <a16:creationId xmlns:a16="http://schemas.microsoft.com/office/drawing/2014/main" id="{082196F4-2BC1-478B-87CC-A42253517B40}"/>
              </a:ext>
            </a:extLst>
          </p:cNvPr>
          <p:cNvSpPr txBox="1">
            <a:spLocks/>
          </p:cNvSpPr>
          <p:nvPr/>
        </p:nvSpPr>
        <p:spPr>
          <a:xfrm>
            <a:off x="0" y="287207"/>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6000" dirty="0">
                <a:solidFill>
                  <a:srgbClr val="FF0000"/>
                </a:solidFill>
                <a:latin typeface="Bebas Neue" panose="020B0606020202050201" pitchFamily="34" charset="0"/>
                <a:cs typeface="Montserrat SemiBold"/>
              </a:rPr>
              <a:t>THIS IS JUST A NAMED STRUCTURE</a:t>
            </a:r>
          </a:p>
        </p:txBody>
      </p:sp>
    </p:spTree>
    <p:extLst>
      <p:ext uri="{BB962C8B-B14F-4D97-AF65-F5344CB8AC3E}">
        <p14:creationId xmlns:p14="http://schemas.microsoft.com/office/powerpoint/2010/main" val="3284383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22.03.2022</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4</a:t>
            </a:fld>
            <a:endParaRPr lang="nb-NO"/>
          </a:p>
        </p:txBody>
      </p:sp>
      <p:sp>
        <p:nvSpPr>
          <p:cNvPr id="8" name="Content Placeholder 2">
            <a:extLst>
              <a:ext uri="{FF2B5EF4-FFF2-40B4-BE49-F238E27FC236}">
                <a16:creationId xmlns:a16="http://schemas.microsoft.com/office/drawing/2014/main" id="{95FBDEC9-1AF8-4906-855D-039A2BBE3787}"/>
              </a:ext>
            </a:extLst>
          </p:cNvPr>
          <p:cNvSpPr>
            <a:spLocks noGrp="1"/>
          </p:cNvSpPr>
          <p:nvPr>
            <p:ph idx="1"/>
          </p:nvPr>
        </p:nvSpPr>
        <p:spPr>
          <a:xfrm>
            <a:off x="0" y="2466000"/>
            <a:ext cx="9144000" cy="617746"/>
          </a:xfrm>
        </p:spPr>
        <p:txBody>
          <a:bodyPr>
            <a:noAutofit/>
          </a:bodyPr>
          <a:lstStyle/>
          <a:p>
            <a:pPr marL="0" indent="0" algn="ctr">
              <a:buNone/>
            </a:pPr>
            <a:r>
              <a:rPr lang="nb-NO" sz="6000" dirty="0">
                <a:latin typeface="Bebas Neue" panose="020B0606020202050201" pitchFamily="34" charset="0"/>
                <a:cs typeface="Montserrat SemiBold"/>
              </a:rPr>
              <a:t>IN OBJECT ORIENTED LANGUAGES</a:t>
            </a:r>
            <a:br>
              <a:rPr lang="nb-NO" sz="6000" dirty="0">
                <a:latin typeface="Bebas Neue" panose="020B0606020202050201" pitchFamily="34" charset="0"/>
                <a:cs typeface="Montserrat SemiBold"/>
              </a:rPr>
            </a:br>
            <a:r>
              <a:rPr lang="nb-NO" sz="6000" dirty="0">
                <a:latin typeface="Bebas Neue" panose="020B0606020202050201" pitchFamily="34" charset="0"/>
                <a:cs typeface="Montserrat SemiBold"/>
              </a:rPr>
              <a:t>WE USE OBJECTS</a:t>
            </a:r>
          </a:p>
        </p:txBody>
      </p:sp>
    </p:spTree>
    <p:extLst>
      <p:ext uri="{BB962C8B-B14F-4D97-AF65-F5344CB8AC3E}">
        <p14:creationId xmlns:p14="http://schemas.microsoft.com/office/powerpoint/2010/main" val="260451043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22.03.2022</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40</a:t>
            </a:fld>
            <a:endParaRPr lang="nb-NO"/>
          </a:p>
        </p:txBody>
      </p:sp>
      <p:sp>
        <p:nvSpPr>
          <p:cNvPr id="8" name="Content Placeholder 2">
            <a:extLst>
              <a:ext uri="{FF2B5EF4-FFF2-40B4-BE49-F238E27FC236}">
                <a16:creationId xmlns:a16="http://schemas.microsoft.com/office/drawing/2014/main" id="{95FBDEC9-1AF8-4906-855D-039A2BBE3787}"/>
              </a:ext>
            </a:extLst>
          </p:cNvPr>
          <p:cNvSpPr>
            <a:spLocks noGrp="1"/>
          </p:cNvSpPr>
          <p:nvPr>
            <p:ph idx="1"/>
          </p:nvPr>
        </p:nvSpPr>
        <p:spPr>
          <a:xfrm>
            <a:off x="0" y="2952000"/>
            <a:ext cx="9144000" cy="617746"/>
          </a:xfrm>
        </p:spPr>
        <p:txBody>
          <a:bodyPr>
            <a:noAutofit/>
          </a:bodyPr>
          <a:lstStyle/>
          <a:p>
            <a:pPr marL="0" indent="0" algn="ctr">
              <a:buNone/>
            </a:pPr>
            <a:r>
              <a:rPr lang="nb-NO" sz="6000" dirty="0">
                <a:latin typeface="Bebas Neue" panose="020B0606020202050201" pitchFamily="34" charset="0"/>
                <a:cs typeface="Montserrat SemiBold"/>
              </a:rPr>
              <a:t>VECTORS ARE IMMUTABLE</a:t>
            </a:r>
          </a:p>
        </p:txBody>
      </p:sp>
    </p:spTree>
    <p:extLst>
      <p:ext uri="{BB962C8B-B14F-4D97-AF65-F5344CB8AC3E}">
        <p14:creationId xmlns:p14="http://schemas.microsoft.com/office/powerpoint/2010/main" val="242706970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22.03.2022</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41</a:t>
            </a:fld>
            <a:endParaRPr lang="nb-NO"/>
          </a:p>
        </p:txBody>
      </p:sp>
      <p:sp>
        <p:nvSpPr>
          <p:cNvPr id="29" name="Rectangle 6">
            <a:extLst>
              <a:ext uri="{FF2B5EF4-FFF2-40B4-BE49-F238E27FC236}">
                <a16:creationId xmlns:a16="http://schemas.microsoft.com/office/drawing/2014/main" id="{DBAE3914-04CB-4DAE-BB21-F5CC710B23CE}"/>
              </a:ext>
            </a:extLst>
          </p:cNvPr>
          <p:cNvSpPr>
            <a:spLocks noChangeArrowheads="1"/>
          </p:cNvSpPr>
          <p:nvPr/>
        </p:nvSpPr>
        <p:spPr bwMode="auto">
          <a:xfrm>
            <a:off x="992222" y="1653349"/>
            <a:ext cx="7110918" cy="34782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no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b-NO" altLang="nb-NO" sz="2000" b="0" i="0" u="none" strike="noStrike" cap="none" normalizeH="0" baseline="0" dirty="0" err="1">
                <a:ln>
                  <a:noFill/>
                </a:ln>
                <a:solidFill>
                  <a:schemeClr val="tx1"/>
                </a:solidFill>
                <a:effectLst/>
                <a:latin typeface="Cascadia Code" panose="020B0609020000020004" pitchFamily="49" charset="0"/>
                <a:cs typeface="Cascadia Code" panose="020B0609020000020004" pitchFamily="49" charset="0"/>
              </a:rPr>
              <a:t>public</a:t>
            </a:r>
            <a:r>
              <a:rPr kumimoji="0" lang="nb-NO" altLang="nb-NO" sz="2000" b="0" i="0" u="none" strike="noStrike" cap="none" normalizeH="0" baseline="0" dirty="0">
                <a:ln>
                  <a:noFill/>
                </a:ln>
                <a:solidFill>
                  <a:schemeClr val="tx1"/>
                </a:solidFill>
                <a:effectLst/>
                <a:latin typeface="Cascadia Code" panose="020B0609020000020004" pitchFamily="49" charset="0"/>
                <a:cs typeface="Cascadia Code" panose="020B0609020000020004" pitchFamily="49" charset="0"/>
              </a:rPr>
              <a:t> </a:t>
            </a:r>
            <a:r>
              <a:rPr kumimoji="0" lang="nb-NO" altLang="nb-NO" sz="2000" b="0" i="0" u="none" strike="noStrike" cap="none" normalizeH="0" baseline="0" dirty="0" err="1">
                <a:ln>
                  <a:noFill/>
                </a:ln>
                <a:solidFill>
                  <a:schemeClr val="tx1"/>
                </a:solidFill>
                <a:effectLst/>
                <a:latin typeface="Cascadia Code" panose="020B0609020000020004" pitchFamily="49" charset="0"/>
                <a:cs typeface="Cascadia Code" panose="020B0609020000020004" pitchFamily="49" charset="0"/>
              </a:rPr>
              <a:t>class</a:t>
            </a:r>
            <a:r>
              <a:rPr kumimoji="0" lang="nb-NO" altLang="nb-NO" sz="2000" b="0" i="0" u="none" strike="noStrike" cap="none" normalizeH="0" baseline="0" dirty="0">
                <a:ln>
                  <a:noFill/>
                </a:ln>
                <a:solidFill>
                  <a:schemeClr val="tx1"/>
                </a:solidFill>
                <a:effectLst/>
                <a:latin typeface="Cascadia Code" panose="020B0609020000020004" pitchFamily="49" charset="0"/>
                <a:cs typeface="Cascadia Code" panose="020B0609020000020004" pitchFamily="49" charset="0"/>
              </a:rPr>
              <a:t> </a:t>
            </a:r>
            <a:r>
              <a:rPr kumimoji="0" lang="nb-NO" altLang="nb-NO" sz="2000" b="0" i="0" u="none" strike="noStrike" cap="none" normalizeH="0" baseline="0" dirty="0" err="1">
                <a:ln>
                  <a:noFill/>
                </a:ln>
                <a:solidFill>
                  <a:schemeClr val="tx1"/>
                </a:solidFill>
                <a:effectLst/>
                <a:latin typeface="Cascadia Code" panose="020B0609020000020004" pitchFamily="49" charset="0"/>
                <a:cs typeface="Cascadia Code" panose="020B0609020000020004" pitchFamily="49" charset="0"/>
              </a:rPr>
              <a:t>Vector</a:t>
            </a:r>
            <a:r>
              <a:rPr kumimoji="0" lang="nb-NO" altLang="nb-NO" sz="2000" b="0" i="0" u="none" strike="noStrike" cap="none" normalizeH="0" baseline="0" dirty="0">
                <a:ln>
                  <a:noFill/>
                </a:ln>
                <a:solidFill>
                  <a:schemeClr val="tx1"/>
                </a:solidFill>
                <a:effectLst/>
                <a:latin typeface="Cascadia Code" panose="020B0609020000020004" pitchFamily="49" charset="0"/>
                <a:cs typeface="Cascadia Code" panose="020B0609020000020004" pitchFamily="49" charset="0"/>
              </a:rPr>
              <a:t> { </a:t>
            </a:r>
          </a:p>
          <a:p>
            <a:pPr marL="0" marR="0" lvl="0" indent="0" algn="l" defTabSz="914400" rtl="0" eaLnBrk="0" fontAlgn="base" latinLnBrk="0" hangingPunct="0">
              <a:lnSpc>
                <a:spcPct val="100000"/>
              </a:lnSpc>
              <a:spcBef>
                <a:spcPct val="0"/>
              </a:spcBef>
              <a:spcAft>
                <a:spcPct val="0"/>
              </a:spcAft>
              <a:buClrTx/>
              <a:buSzTx/>
              <a:buFontTx/>
              <a:buNone/>
              <a:tabLst/>
            </a:pPr>
            <a:r>
              <a:rPr kumimoji="0" lang="nb-NO" altLang="nb-NO" sz="2000" b="0" i="0" u="none" strike="noStrike" cap="none" normalizeH="0" baseline="0" dirty="0">
                <a:ln>
                  <a:noFill/>
                </a:ln>
                <a:solidFill>
                  <a:schemeClr val="tx1"/>
                </a:solidFill>
                <a:effectLst/>
                <a:latin typeface="Cascadia Code" panose="020B0609020000020004" pitchFamily="49" charset="0"/>
                <a:cs typeface="Cascadia Code" panose="020B0609020000020004" pitchFamily="49" charset="0"/>
              </a:rPr>
              <a:t>  </a:t>
            </a:r>
            <a:r>
              <a:rPr kumimoji="0" lang="nb-NO" altLang="nb-NO" sz="2000" b="0" i="0" u="none" strike="noStrike" cap="none" normalizeH="0" baseline="0" dirty="0" err="1">
                <a:ln>
                  <a:noFill/>
                </a:ln>
                <a:solidFill>
                  <a:schemeClr val="tx1"/>
                </a:solidFill>
                <a:effectLst/>
                <a:latin typeface="Cascadia Code" panose="020B0609020000020004" pitchFamily="49" charset="0"/>
                <a:cs typeface="Cascadia Code" panose="020B0609020000020004" pitchFamily="49" charset="0"/>
              </a:rPr>
              <a:t>public</a:t>
            </a:r>
            <a:r>
              <a:rPr kumimoji="0" lang="nb-NO" altLang="nb-NO" sz="2000" b="0" i="0" u="none" strike="noStrike" cap="none" normalizeH="0" baseline="0" dirty="0">
                <a:ln>
                  <a:noFill/>
                </a:ln>
                <a:solidFill>
                  <a:schemeClr val="tx1"/>
                </a:solidFill>
                <a:effectLst/>
                <a:latin typeface="Cascadia Code" panose="020B0609020000020004" pitchFamily="49" charset="0"/>
                <a:cs typeface="Cascadia Code" panose="020B0609020000020004" pitchFamily="49" charset="0"/>
              </a:rPr>
              <a:t> </a:t>
            </a:r>
            <a:r>
              <a:rPr kumimoji="0" lang="nb-NO" altLang="nb-NO" sz="2000" b="0" i="0" u="none" strike="noStrike" cap="none" normalizeH="0" baseline="0" dirty="0" err="1">
                <a:ln>
                  <a:noFill/>
                </a:ln>
                <a:solidFill>
                  <a:schemeClr val="tx1"/>
                </a:solidFill>
                <a:effectLst/>
                <a:latin typeface="Cascadia Code" panose="020B0609020000020004" pitchFamily="49" charset="0"/>
                <a:cs typeface="Cascadia Code" panose="020B0609020000020004" pitchFamily="49" charset="0"/>
              </a:rPr>
              <a:t>Vector</a:t>
            </a:r>
            <a:r>
              <a:rPr kumimoji="0" lang="nb-NO" altLang="nb-NO" sz="2000" b="0" i="0" u="none" strike="noStrike" cap="none" normalizeH="0" baseline="0" dirty="0">
                <a:ln>
                  <a:noFill/>
                </a:ln>
                <a:solidFill>
                  <a:schemeClr val="tx1"/>
                </a:solidFill>
                <a:effectLst/>
                <a:latin typeface="Cascadia Code" panose="020B0609020000020004" pitchFamily="49" charset="0"/>
                <a:cs typeface="Cascadia Code" panose="020B0609020000020004" pitchFamily="49" charset="0"/>
              </a:rPr>
              <a:t>(double x, double y) </a:t>
            </a:r>
          </a:p>
          <a:p>
            <a:pPr marL="0" marR="0" lvl="0" indent="0" algn="l" defTabSz="914400" rtl="0" eaLnBrk="0" fontAlgn="base" latinLnBrk="0" hangingPunct="0">
              <a:lnSpc>
                <a:spcPct val="100000"/>
              </a:lnSpc>
              <a:spcBef>
                <a:spcPct val="0"/>
              </a:spcBef>
              <a:spcAft>
                <a:spcPct val="0"/>
              </a:spcAft>
              <a:buClrTx/>
              <a:buSzTx/>
              <a:buFontTx/>
              <a:buNone/>
              <a:tabLst/>
            </a:pPr>
            <a:r>
              <a:rPr lang="nb-NO" altLang="nb-NO" sz="2000" dirty="0">
                <a:latin typeface="Cascadia Code" panose="020B0609020000020004" pitchFamily="49" charset="0"/>
                <a:cs typeface="Cascadia Code" panose="020B0609020000020004" pitchFamily="49" charset="0"/>
              </a:rPr>
              <a:t>  </a:t>
            </a:r>
            <a:r>
              <a:rPr kumimoji="0" lang="nb-NO" altLang="nb-NO" sz="2000" b="0" i="0" u="none" strike="noStrike" cap="none" normalizeH="0" baseline="0" dirty="0">
                <a:ln>
                  <a:noFill/>
                </a:ln>
                <a:solidFill>
                  <a:schemeClr val="tx1"/>
                </a:solidFill>
                <a:effectLst/>
                <a:latin typeface="Cascadia Code" panose="020B0609020000020004" pitchFamily="49" charset="0"/>
                <a:cs typeface="Cascadia Code" panose="020B06090200000200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nb-NO" altLang="nb-NO" sz="2000" dirty="0">
                <a:latin typeface="Cascadia Code" panose="020B0609020000020004" pitchFamily="49" charset="0"/>
                <a:cs typeface="Cascadia Code" panose="020B0609020000020004" pitchFamily="49" charset="0"/>
              </a:rPr>
              <a:t>    </a:t>
            </a:r>
            <a:r>
              <a:rPr lang="nb-NO" altLang="nb-NO" sz="2000" dirty="0" err="1">
                <a:latin typeface="Cascadia Code" panose="020B0609020000020004" pitchFamily="49" charset="0"/>
                <a:cs typeface="Cascadia Code" panose="020B0609020000020004" pitchFamily="49" charset="0"/>
              </a:rPr>
              <a:t>X</a:t>
            </a:r>
            <a:r>
              <a:rPr lang="nb-NO" altLang="nb-NO" sz="2000" dirty="0">
                <a:latin typeface="Cascadia Code" panose="020B0609020000020004" pitchFamily="49" charset="0"/>
                <a:cs typeface="Cascadia Code" panose="020B0609020000020004" pitchFamily="49" charset="0"/>
              </a:rPr>
              <a:t> = x; Y = y;</a:t>
            </a:r>
            <a:endParaRPr kumimoji="0" lang="nb-NO" altLang="nb-NO" sz="2000" b="0" i="0" u="none" strike="noStrike" cap="none" normalizeH="0" baseline="0" dirty="0">
              <a:ln>
                <a:noFill/>
              </a:ln>
              <a:solidFill>
                <a:schemeClr val="tx1"/>
              </a:solidFill>
              <a:effectLst/>
              <a:latin typeface="Cascadia Code" panose="020B0609020000020004" pitchFamily="49" charset="0"/>
              <a:cs typeface="Cascadia Code" panose="020B06090200000200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nb-NO" altLang="nb-NO" sz="2000" b="0" i="0" u="none" strike="noStrike" cap="none" normalizeH="0" baseline="0" dirty="0">
                <a:ln>
                  <a:noFill/>
                </a:ln>
                <a:solidFill>
                  <a:schemeClr val="tx1"/>
                </a:solidFill>
                <a:effectLst/>
                <a:latin typeface="Cascadia Code" panose="020B0609020000020004" pitchFamily="49" charset="0"/>
                <a:cs typeface="Cascadia Code" panose="020B06090200000200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nb-NO" altLang="nb-NO" sz="2000" b="0" i="0" u="none" strike="noStrike" cap="none" normalizeH="0" baseline="0" dirty="0">
              <a:ln>
                <a:noFill/>
              </a:ln>
              <a:solidFill>
                <a:schemeClr val="tx1"/>
              </a:solidFill>
              <a:effectLst/>
              <a:latin typeface="Cascadia Code" panose="020B0609020000020004" pitchFamily="49" charset="0"/>
              <a:cs typeface="Cascadia Code" panose="020B06090200000200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nb-NO" altLang="nb-NO" sz="2000" b="0" i="0" u="none" strike="noStrike" cap="none" normalizeH="0" baseline="0" dirty="0">
                <a:ln>
                  <a:noFill/>
                </a:ln>
                <a:solidFill>
                  <a:schemeClr val="tx1"/>
                </a:solidFill>
                <a:effectLst/>
                <a:latin typeface="Cascadia Code" panose="020B0609020000020004" pitchFamily="49" charset="0"/>
                <a:cs typeface="Cascadia Code" panose="020B0609020000020004" pitchFamily="49" charset="0"/>
              </a:rPr>
              <a:t>  </a:t>
            </a:r>
            <a:r>
              <a:rPr kumimoji="0" lang="nb-NO" altLang="nb-NO" sz="2000" b="0" i="0" u="none" strike="noStrike" cap="none" normalizeH="0" baseline="0" dirty="0" err="1">
                <a:ln>
                  <a:noFill/>
                </a:ln>
                <a:solidFill>
                  <a:schemeClr val="tx1"/>
                </a:solidFill>
                <a:effectLst/>
                <a:latin typeface="Cascadia Code" panose="020B0609020000020004" pitchFamily="49" charset="0"/>
                <a:cs typeface="Cascadia Code" panose="020B0609020000020004" pitchFamily="49" charset="0"/>
              </a:rPr>
              <a:t>public</a:t>
            </a:r>
            <a:r>
              <a:rPr kumimoji="0" lang="nb-NO" altLang="nb-NO" sz="2000" b="0" i="0" u="none" strike="noStrike" cap="none" normalizeH="0" baseline="0" dirty="0">
                <a:ln>
                  <a:noFill/>
                </a:ln>
                <a:solidFill>
                  <a:schemeClr val="tx1"/>
                </a:solidFill>
                <a:effectLst/>
                <a:latin typeface="Cascadia Code" panose="020B0609020000020004" pitchFamily="49" charset="0"/>
                <a:cs typeface="Cascadia Code" panose="020B0609020000020004" pitchFamily="49" charset="0"/>
              </a:rPr>
              <a:t> double </a:t>
            </a:r>
            <a:r>
              <a:rPr kumimoji="0" lang="nb-NO" altLang="nb-NO" sz="2000" b="0" i="0" u="none" strike="noStrike" cap="none" normalizeH="0" baseline="0" dirty="0" err="1">
                <a:ln>
                  <a:noFill/>
                </a:ln>
                <a:solidFill>
                  <a:schemeClr val="tx1"/>
                </a:solidFill>
                <a:effectLst/>
                <a:latin typeface="Cascadia Code" panose="020B0609020000020004" pitchFamily="49" charset="0"/>
                <a:cs typeface="Cascadia Code" panose="020B0609020000020004" pitchFamily="49" charset="0"/>
              </a:rPr>
              <a:t>X</a:t>
            </a:r>
            <a:r>
              <a:rPr kumimoji="0" lang="nb-NO" altLang="nb-NO" sz="2000" b="0" i="0" u="none" strike="noStrike" cap="none" normalizeH="0" baseline="0" dirty="0">
                <a:ln>
                  <a:noFill/>
                </a:ln>
                <a:solidFill>
                  <a:schemeClr val="tx1"/>
                </a:solidFill>
                <a:effectLst/>
                <a:latin typeface="Cascadia Code" panose="020B0609020000020004" pitchFamily="49" charset="0"/>
                <a:cs typeface="Cascadia Code" panose="020B0609020000020004" pitchFamily="49" charset="0"/>
              </a:rPr>
              <a:t> { </a:t>
            </a:r>
            <a:r>
              <a:rPr kumimoji="0" lang="nb-NO" altLang="nb-NO" sz="2000" b="0" i="0" u="none" strike="noStrike" cap="none" normalizeH="0" baseline="0" dirty="0" err="1">
                <a:ln>
                  <a:noFill/>
                </a:ln>
                <a:solidFill>
                  <a:schemeClr val="tx1"/>
                </a:solidFill>
                <a:effectLst/>
                <a:latin typeface="Cascadia Code" panose="020B0609020000020004" pitchFamily="49" charset="0"/>
                <a:cs typeface="Cascadia Code" panose="020B0609020000020004" pitchFamily="49" charset="0"/>
              </a:rPr>
              <a:t>get</a:t>
            </a:r>
            <a:r>
              <a:rPr kumimoji="0" lang="nb-NO" altLang="nb-NO" sz="2000" b="0" i="0" u="none" strike="noStrike" cap="none" normalizeH="0" baseline="0" dirty="0">
                <a:ln>
                  <a:noFill/>
                </a:ln>
                <a:solidFill>
                  <a:schemeClr val="tx1"/>
                </a:solidFill>
                <a:effectLst/>
                <a:latin typeface="Cascadia Code" panose="020B0609020000020004" pitchFamily="49" charset="0"/>
                <a:cs typeface="Cascadia Code" panose="020B06090200000200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nb-NO" altLang="nb-NO" sz="2000" b="0" i="0" u="none" strike="noStrike" cap="none" normalizeH="0" baseline="0" dirty="0">
              <a:ln>
                <a:noFill/>
              </a:ln>
              <a:solidFill>
                <a:schemeClr val="tx1"/>
              </a:solidFill>
              <a:effectLst/>
              <a:latin typeface="Cascadia Code" panose="020B0609020000020004" pitchFamily="49" charset="0"/>
              <a:cs typeface="Cascadia Code" panose="020B06090200000200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nb-NO" altLang="nb-NO" sz="2000" b="0" i="0" u="none" strike="noStrike" cap="none" normalizeH="0" baseline="0" dirty="0">
                <a:ln>
                  <a:noFill/>
                </a:ln>
                <a:solidFill>
                  <a:schemeClr val="tx1"/>
                </a:solidFill>
                <a:effectLst/>
                <a:latin typeface="Cascadia Code" panose="020B0609020000020004" pitchFamily="49" charset="0"/>
                <a:cs typeface="Cascadia Code" panose="020B0609020000020004" pitchFamily="49" charset="0"/>
              </a:rPr>
              <a:t>  </a:t>
            </a:r>
            <a:r>
              <a:rPr kumimoji="0" lang="nb-NO" altLang="nb-NO" sz="2000" b="0" i="0" u="none" strike="noStrike" cap="none" normalizeH="0" baseline="0" dirty="0" err="1">
                <a:ln>
                  <a:noFill/>
                </a:ln>
                <a:solidFill>
                  <a:schemeClr val="tx1"/>
                </a:solidFill>
                <a:effectLst/>
                <a:latin typeface="Cascadia Code" panose="020B0609020000020004" pitchFamily="49" charset="0"/>
                <a:cs typeface="Cascadia Code" panose="020B0609020000020004" pitchFamily="49" charset="0"/>
              </a:rPr>
              <a:t>public</a:t>
            </a:r>
            <a:r>
              <a:rPr kumimoji="0" lang="nb-NO" altLang="nb-NO" sz="2000" b="0" i="0" u="none" strike="noStrike" cap="none" normalizeH="0" baseline="0" dirty="0">
                <a:ln>
                  <a:noFill/>
                </a:ln>
                <a:solidFill>
                  <a:schemeClr val="tx1"/>
                </a:solidFill>
                <a:effectLst/>
                <a:latin typeface="Cascadia Code" panose="020B0609020000020004" pitchFamily="49" charset="0"/>
                <a:cs typeface="Cascadia Code" panose="020B0609020000020004" pitchFamily="49" charset="0"/>
              </a:rPr>
              <a:t> double Y { </a:t>
            </a:r>
            <a:r>
              <a:rPr kumimoji="0" lang="nb-NO" altLang="nb-NO" sz="2000" b="0" i="0" u="none" strike="noStrike" cap="none" normalizeH="0" baseline="0" dirty="0" err="1">
                <a:ln>
                  <a:noFill/>
                </a:ln>
                <a:solidFill>
                  <a:schemeClr val="tx1"/>
                </a:solidFill>
                <a:effectLst/>
                <a:latin typeface="Cascadia Code" panose="020B0609020000020004" pitchFamily="49" charset="0"/>
                <a:cs typeface="Cascadia Code" panose="020B0609020000020004" pitchFamily="49" charset="0"/>
              </a:rPr>
              <a:t>get</a:t>
            </a:r>
            <a:r>
              <a:rPr kumimoji="0" lang="nb-NO" altLang="nb-NO" sz="2000" b="0" i="0" u="none" strike="noStrike" cap="none" normalizeH="0" baseline="0" dirty="0">
                <a:ln>
                  <a:noFill/>
                </a:ln>
                <a:solidFill>
                  <a:schemeClr val="tx1"/>
                </a:solidFill>
                <a:effectLst/>
                <a:latin typeface="Cascadia Code" panose="020B0609020000020004" pitchFamily="49" charset="0"/>
                <a:cs typeface="Cascadia Code" panose="020B0609020000020004" pitchFamily="49" charset="0"/>
              </a:rPr>
              <a:t>; } </a:t>
            </a:r>
          </a:p>
          <a:p>
            <a:pPr marL="0" marR="0" lvl="0" indent="0" algn="l" defTabSz="914400" rtl="0" eaLnBrk="0" fontAlgn="base" latinLnBrk="0" hangingPunct="0">
              <a:lnSpc>
                <a:spcPct val="100000"/>
              </a:lnSpc>
              <a:spcBef>
                <a:spcPct val="0"/>
              </a:spcBef>
              <a:spcAft>
                <a:spcPct val="0"/>
              </a:spcAft>
              <a:buClrTx/>
              <a:buSzTx/>
              <a:buFontTx/>
              <a:buNone/>
              <a:tabLst/>
            </a:pPr>
            <a:r>
              <a:rPr kumimoji="0" lang="nb-NO" altLang="nb-NO" sz="2000" b="0" i="0" u="none" strike="noStrike" cap="none" normalizeH="0" baseline="0" dirty="0">
                <a:ln>
                  <a:noFill/>
                </a:ln>
                <a:solidFill>
                  <a:schemeClr val="tx1"/>
                </a:solidFill>
                <a:effectLst/>
                <a:latin typeface="Cascadia Code" panose="020B0609020000020004" pitchFamily="49" charset="0"/>
                <a:cs typeface="Cascadia Code" panose="020B0609020000020004" pitchFamily="49" charset="0"/>
              </a:rPr>
              <a:t>} </a:t>
            </a:r>
          </a:p>
        </p:txBody>
      </p:sp>
    </p:spTree>
    <p:extLst>
      <p:ext uri="{BB962C8B-B14F-4D97-AF65-F5344CB8AC3E}">
        <p14:creationId xmlns:p14="http://schemas.microsoft.com/office/powerpoint/2010/main" val="138634336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22.03.2022</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42</a:t>
            </a:fld>
            <a:endParaRPr lang="nb-NO"/>
          </a:p>
        </p:txBody>
      </p:sp>
      <p:sp>
        <p:nvSpPr>
          <p:cNvPr id="8" name="Content Placeholder 2">
            <a:extLst>
              <a:ext uri="{FF2B5EF4-FFF2-40B4-BE49-F238E27FC236}">
                <a16:creationId xmlns:a16="http://schemas.microsoft.com/office/drawing/2014/main" id="{95FBDEC9-1AF8-4906-855D-039A2BBE3787}"/>
              </a:ext>
            </a:extLst>
          </p:cNvPr>
          <p:cNvSpPr>
            <a:spLocks noGrp="1"/>
          </p:cNvSpPr>
          <p:nvPr>
            <p:ph idx="1"/>
          </p:nvPr>
        </p:nvSpPr>
        <p:spPr>
          <a:xfrm>
            <a:off x="0" y="2952000"/>
            <a:ext cx="9144000" cy="617746"/>
          </a:xfrm>
        </p:spPr>
        <p:txBody>
          <a:bodyPr>
            <a:noAutofit/>
          </a:bodyPr>
          <a:lstStyle/>
          <a:p>
            <a:pPr marL="0" indent="0" algn="ctr">
              <a:buNone/>
            </a:pPr>
            <a:r>
              <a:rPr lang="nb-NO" sz="6000" dirty="0">
                <a:latin typeface="Bebas Neue" panose="020B0606020202050201" pitchFamily="34" charset="0"/>
                <a:cs typeface="Montserrat SemiBold"/>
              </a:rPr>
              <a:t>MISSING MAGNITUDE AND ANGLE</a:t>
            </a:r>
          </a:p>
        </p:txBody>
      </p:sp>
    </p:spTree>
    <p:extLst>
      <p:ext uri="{BB962C8B-B14F-4D97-AF65-F5344CB8AC3E}">
        <p14:creationId xmlns:p14="http://schemas.microsoft.com/office/powerpoint/2010/main" val="306998039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22.03.2022</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43</a:t>
            </a:fld>
            <a:endParaRPr lang="nb-NO"/>
          </a:p>
        </p:txBody>
      </p:sp>
      <p:sp>
        <p:nvSpPr>
          <p:cNvPr id="29" name="Rectangle 6">
            <a:extLst>
              <a:ext uri="{FF2B5EF4-FFF2-40B4-BE49-F238E27FC236}">
                <a16:creationId xmlns:a16="http://schemas.microsoft.com/office/drawing/2014/main" id="{DBAE3914-04CB-4DAE-BB21-F5CC710B23CE}"/>
              </a:ext>
            </a:extLst>
          </p:cNvPr>
          <p:cNvSpPr>
            <a:spLocks noChangeArrowheads="1"/>
          </p:cNvSpPr>
          <p:nvPr/>
        </p:nvSpPr>
        <p:spPr bwMode="auto">
          <a:xfrm>
            <a:off x="992222" y="875323"/>
            <a:ext cx="7110918" cy="47095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no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b-NO" altLang="nb-NO" sz="2000" b="0" i="0" u="none" strike="noStrike" cap="none" normalizeH="0" baseline="0" dirty="0" err="1">
                <a:ln>
                  <a:noFill/>
                </a:ln>
                <a:solidFill>
                  <a:schemeClr val="tx1"/>
                </a:solidFill>
                <a:effectLst/>
                <a:latin typeface="Cascadia Code" panose="020B0609020000020004" pitchFamily="49" charset="0"/>
                <a:cs typeface="Cascadia Code" panose="020B0609020000020004" pitchFamily="49" charset="0"/>
              </a:rPr>
              <a:t>public</a:t>
            </a:r>
            <a:r>
              <a:rPr kumimoji="0" lang="nb-NO" altLang="nb-NO" sz="2000" b="0" i="0" u="none" strike="noStrike" cap="none" normalizeH="0" baseline="0" dirty="0">
                <a:ln>
                  <a:noFill/>
                </a:ln>
                <a:solidFill>
                  <a:schemeClr val="tx1"/>
                </a:solidFill>
                <a:effectLst/>
                <a:latin typeface="Cascadia Code" panose="020B0609020000020004" pitchFamily="49" charset="0"/>
                <a:cs typeface="Cascadia Code" panose="020B0609020000020004" pitchFamily="49" charset="0"/>
              </a:rPr>
              <a:t> </a:t>
            </a:r>
            <a:r>
              <a:rPr kumimoji="0" lang="nb-NO" altLang="nb-NO" sz="2000" b="0" i="0" u="none" strike="noStrike" cap="none" normalizeH="0" baseline="0" dirty="0" err="1">
                <a:ln>
                  <a:noFill/>
                </a:ln>
                <a:solidFill>
                  <a:schemeClr val="tx1"/>
                </a:solidFill>
                <a:effectLst/>
                <a:latin typeface="Cascadia Code" panose="020B0609020000020004" pitchFamily="49" charset="0"/>
                <a:cs typeface="Cascadia Code" panose="020B0609020000020004" pitchFamily="49" charset="0"/>
              </a:rPr>
              <a:t>class</a:t>
            </a:r>
            <a:r>
              <a:rPr kumimoji="0" lang="nb-NO" altLang="nb-NO" sz="2000" b="0" i="0" u="none" strike="noStrike" cap="none" normalizeH="0" baseline="0" dirty="0">
                <a:ln>
                  <a:noFill/>
                </a:ln>
                <a:solidFill>
                  <a:schemeClr val="tx1"/>
                </a:solidFill>
                <a:effectLst/>
                <a:latin typeface="Cascadia Code" panose="020B0609020000020004" pitchFamily="49" charset="0"/>
                <a:cs typeface="Cascadia Code" panose="020B0609020000020004" pitchFamily="49" charset="0"/>
              </a:rPr>
              <a:t> </a:t>
            </a:r>
            <a:r>
              <a:rPr kumimoji="0" lang="nb-NO" altLang="nb-NO" sz="2000" b="0" i="0" u="none" strike="noStrike" cap="none" normalizeH="0" baseline="0" dirty="0" err="1">
                <a:ln>
                  <a:noFill/>
                </a:ln>
                <a:solidFill>
                  <a:schemeClr val="tx1"/>
                </a:solidFill>
                <a:effectLst/>
                <a:latin typeface="Cascadia Code" panose="020B0609020000020004" pitchFamily="49" charset="0"/>
                <a:cs typeface="Cascadia Code" panose="020B0609020000020004" pitchFamily="49" charset="0"/>
              </a:rPr>
              <a:t>Vector</a:t>
            </a:r>
            <a:r>
              <a:rPr kumimoji="0" lang="nb-NO" altLang="nb-NO" sz="2000" b="0" i="0" u="none" strike="noStrike" cap="none" normalizeH="0" baseline="0" dirty="0">
                <a:ln>
                  <a:noFill/>
                </a:ln>
                <a:solidFill>
                  <a:schemeClr val="tx1"/>
                </a:solidFill>
                <a:effectLst/>
                <a:latin typeface="Cascadia Code" panose="020B0609020000020004" pitchFamily="49" charset="0"/>
                <a:cs typeface="Cascadia Code" panose="020B0609020000020004" pitchFamily="49" charset="0"/>
              </a:rPr>
              <a:t> { </a:t>
            </a:r>
          </a:p>
          <a:p>
            <a:pPr marL="0" marR="0" lvl="0" indent="0" algn="l" defTabSz="914400" rtl="0" eaLnBrk="0" fontAlgn="base" latinLnBrk="0" hangingPunct="0">
              <a:lnSpc>
                <a:spcPct val="100000"/>
              </a:lnSpc>
              <a:spcBef>
                <a:spcPct val="0"/>
              </a:spcBef>
              <a:spcAft>
                <a:spcPct val="0"/>
              </a:spcAft>
              <a:buClrTx/>
              <a:buSzTx/>
              <a:buFontTx/>
              <a:buNone/>
              <a:tabLst/>
            </a:pPr>
            <a:r>
              <a:rPr kumimoji="0" lang="nb-NO" altLang="nb-NO" sz="2000" b="0" i="0" u="none" strike="noStrike" cap="none" normalizeH="0" baseline="0" dirty="0">
                <a:ln>
                  <a:noFill/>
                </a:ln>
                <a:solidFill>
                  <a:schemeClr val="tx1"/>
                </a:solidFill>
                <a:effectLst/>
                <a:latin typeface="Cascadia Code" panose="020B0609020000020004" pitchFamily="49" charset="0"/>
                <a:cs typeface="Cascadia Code" panose="020B0609020000020004" pitchFamily="49" charset="0"/>
              </a:rPr>
              <a:t>  </a:t>
            </a:r>
            <a:r>
              <a:rPr kumimoji="0" lang="nb-NO" altLang="nb-NO" sz="2000" b="0" i="0" u="none" strike="noStrike" cap="none" normalizeH="0" baseline="0" dirty="0" err="1">
                <a:ln>
                  <a:noFill/>
                </a:ln>
                <a:solidFill>
                  <a:schemeClr val="tx1"/>
                </a:solidFill>
                <a:effectLst/>
                <a:latin typeface="Cascadia Code" panose="020B0609020000020004" pitchFamily="49" charset="0"/>
                <a:cs typeface="Cascadia Code" panose="020B0609020000020004" pitchFamily="49" charset="0"/>
              </a:rPr>
              <a:t>public</a:t>
            </a:r>
            <a:r>
              <a:rPr kumimoji="0" lang="nb-NO" altLang="nb-NO" sz="2000" b="0" i="0" u="none" strike="noStrike" cap="none" normalizeH="0" baseline="0" dirty="0">
                <a:ln>
                  <a:noFill/>
                </a:ln>
                <a:solidFill>
                  <a:schemeClr val="tx1"/>
                </a:solidFill>
                <a:effectLst/>
                <a:latin typeface="Cascadia Code" panose="020B0609020000020004" pitchFamily="49" charset="0"/>
                <a:cs typeface="Cascadia Code" panose="020B0609020000020004" pitchFamily="49" charset="0"/>
              </a:rPr>
              <a:t> </a:t>
            </a:r>
            <a:r>
              <a:rPr kumimoji="0" lang="nb-NO" altLang="nb-NO" sz="2000" b="0" i="0" u="none" strike="noStrike" cap="none" normalizeH="0" baseline="0" dirty="0" err="1">
                <a:ln>
                  <a:noFill/>
                </a:ln>
                <a:solidFill>
                  <a:schemeClr val="tx1"/>
                </a:solidFill>
                <a:effectLst/>
                <a:latin typeface="Cascadia Code" panose="020B0609020000020004" pitchFamily="49" charset="0"/>
                <a:cs typeface="Cascadia Code" panose="020B0609020000020004" pitchFamily="49" charset="0"/>
              </a:rPr>
              <a:t>Vector</a:t>
            </a:r>
            <a:r>
              <a:rPr kumimoji="0" lang="nb-NO" altLang="nb-NO" sz="2000" b="0" i="0" u="none" strike="noStrike" cap="none" normalizeH="0" baseline="0" dirty="0">
                <a:ln>
                  <a:noFill/>
                </a:ln>
                <a:solidFill>
                  <a:schemeClr val="tx1"/>
                </a:solidFill>
                <a:effectLst/>
                <a:latin typeface="Cascadia Code" panose="020B0609020000020004" pitchFamily="49" charset="0"/>
                <a:cs typeface="Cascadia Code" panose="020B0609020000020004" pitchFamily="49" charset="0"/>
              </a:rPr>
              <a:t>(double x, double y) </a:t>
            </a:r>
          </a:p>
          <a:p>
            <a:pPr marL="0" marR="0" lvl="0" indent="0" algn="l" defTabSz="914400" rtl="0" eaLnBrk="0" fontAlgn="base" latinLnBrk="0" hangingPunct="0">
              <a:lnSpc>
                <a:spcPct val="100000"/>
              </a:lnSpc>
              <a:spcBef>
                <a:spcPct val="0"/>
              </a:spcBef>
              <a:spcAft>
                <a:spcPct val="0"/>
              </a:spcAft>
              <a:buClrTx/>
              <a:buSzTx/>
              <a:buFontTx/>
              <a:buNone/>
              <a:tabLst/>
            </a:pPr>
            <a:r>
              <a:rPr lang="nb-NO" altLang="nb-NO" sz="2000" dirty="0">
                <a:latin typeface="Cascadia Code" panose="020B0609020000020004" pitchFamily="49" charset="0"/>
                <a:cs typeface="Cascadia Code" panose="020B0609020000020004" pitchFamily="49" charset="0"/>
              </a:rPr>
              <a:t>  </a:t>
            </a:r>
            <a:r>
              <a:rPr kumimoji="0" lang="nb-NO" altLang="nb-NO" sz="2000" b="0" i="0" u="none" strike="noStrike" cap="none" normalizeH="0" baseline="0" dirty="0">
                <a:ln>
                  <a:noFill/>
                </a:ln>
                <a:solidFill>
                  <a:schemeClr val="tx1"/>
                </a:solidFill>
                <a:effectLst/>
                <a:latin typeface="Cascadia Code" panose="020B0609020000020004" pitchFamily="49" charset="0"/>
                <a:cs typeface="Cascadia Code" panose="020B06090200000200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nb-NO" altLang="nb-NO" sz="2000" dirty="0">
                <a:latin typeface="Cascadia Code" panose="020B0609020000020004" pitchFamily="49" charset="0"/>
                <a:cs typeface="Cascadia Code" panose="020B0609020000020004" pitchFamily="49" charset="0"/>
              </a:rPr>
              <a:t>    </a:t>
            </a:r>
            <a:r>
              <a:rPr lang="nb-NO" altLang="nb-NO" sz="2000" dirty="0" err="1">
                <a:latin typeface="Cascadia Code" panose="020B0609020000020004" pitchFamily="49" charset="0"/>
                <a:cs typeface="Cascadia Code" panose="020B0609020000020004" pitchFamily="49" charset="0"/>
              </a:rPr>
              <a:t>X</a:t>
            </a:r>
            <a:r>
              <a:rPr lang="nb-NO" altLang="nb-NO" sz="2000" dirty="0">
                <a:latin typeface="Cascadia Code" panose="020B0609020000020004" pitchFamily="49" charset="0"/>
                <a:cs typeface="Cascadia Code" panose="020B0609020000020004" pitchFamily="49" charset="0"/>
              </a:rPr>
              <a:t> = x; Y = y;</a:t>
            </a:r>
            <a:br>
              <a:rPr lang="nb-NO" altLang="nb-NO" sz="2000" dirty="0">
                <a:latin typeface="Cascadia Code" panose="020B0609020000020004" pitchFamily="49" charset="0"/>
                <a:cs typeface="Cascadia Code" panose="020B0609020000020004" pitchFamily="49" charset="0"/>
              </a:rPr>
            </a:br>
            <a:r>
              <a:rPr lang="nb-NO" altLang="nb-NO" sz="2000" dirty="0">
                <a:latin typeface="Cascadia Code" panose="020B0609020000020004" pitchFamily="49" charset="0"/>
                <a:cs typeface="Cascadia Code" panose="020B0609020000020004" pitchFamily="49" charset="0"/>
              </a:rPr>
              <a:t>  </a:t>
            </a:r>
            <a:r>
              <a:rPr kumimoji="0" lang="nb-NO" altLang="nb-NO" sz="2000" b="0" i="0" u="none" strike="noStrike" cap="none" normalizeH="0" baseline="0" dirty="0">
                <a:ln>
                  <a:noFill/>
                </a:ln>
                <a:solidFill>
                  <a:schemeClr val="tx1"/>
                </a:solidFill>
                <a:effectLst/>
                <a:latin typeface="Cascadia Code" panose="020B0609020000020004" pitchFamily="49" charset="0"/>
                <a:cs typeface="Cascadia Code" panose="020B06090200000200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nb-NO" altLang="nb-NO" sz="2000" b="0" i="0" u="none" strike="noStrike" cap="none" normalizeH="0" baseline="0" dirty="0">
              <a:ln>
                <a:noFill/>
              </a:ln>
              <a:solidFill>
                <a:schemeClr val="tx1"/>
              </a:solidFill>
              <a:effectLst/>
              <a:latin typeface="Cascadia Code" panose="020B0609020000020004" pitchFamily="49" charset="0"/>
              <a:cs typeface="Cascadia Code" panose="020B06090200000200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nb-NO" altLang="nb-NO" sz="2000" b="0" i="0" u="none" strike="noStrike" cap="none" normalizeH="0" baseline="0" dirty="0">
                <a:ln>
                  <a:noFill/>
                </a:ln>
                <a:solidFill>
                  <a:schemeClr val="tx1"/>
                </a:solidFill>
                <a:effectLst/>
                <a:latin typeface="Cascadia Code" panose="020B0609020000020004" pitchFamily="49" charset="0"/>
                <a:cs typeface="Cascadia Code" panose="020B0609020000020004" pitchFamily="49" charset="0"/>
              </a:rPr>
              <a:t>  </a:t>
            </a:r>
            <a:r>
              <a:rPr kumimoji="0" lang="nb-NO" altLang="nb-NO" sz="2000" b="0" i="0" u="none" strike="noStrike" cap="none" normalizeH="0" baseline="0" dirty="0" err="1">
                <a:ln>
                  <a:noFill/>
                </a:ln>
                <a:solidFill>
                  <a:schemeClr val="tx1"/>
                </a:solidFill>
                <a:effectLst/>
                <a:latin typeface="Cascadia Code" panose="020B0609020000020004" pitchFamily="49" charset="0"/>
                <a:cs typeface="Cascadia Code" panose="020B0609020000020004" pitchFamily="49" charset="0"/>
              </a:rPr>
              <a:t>public</a:t>
            </a:r>
            <a:r>
              <a:rPr kumimoji="0" lang="nb-NO" altLang="nb-NO" sz="2000" b="0" i="0" u="none" strike="noStrike" cap="none" normalizeH="0" baseline="0" dirty="0">
                <a:ln>
                  <a:noFill/>
                </a:ln>
                <a:solidFill>
                  <a:schemeClr val="tx1"/>
                </a:solidFill>
                <a:effectLst/>
                <a:latin typeface="Cascadia Code" panose="020B0609020000020004" pitchFamily="49" charset="0"/>
                <a:cs typeface="Cascadia Code" panose="020B0609020000020004" pitchFamily="49" charset="0"/>
              </a:rPr>
              <a:t> double </a:t>
            </a:r>
            <a:r>
              <a:rPr kumimoji="0" lang="nb-NO" altLang="nb-NO" sz="2000" b="0" i="0" u="none" strike="noStrike" cap="none" normalizeH="0" baseline="0" dirty="0" err="1">
                <a:ln>
                  <a:noFill/>
                </a:ln>
                <a:solidFill>
                  <a:schemeClr val="tx1"/>
                </a:solidFill>
                <a:effectLst/>
                <a:latin typeface="Cascadia Code" panose="020B0609020000020004" pitchFamily="49" charset="0"/>
                <a:cs typeface="Cascadia Code" panose="020B0609020000020004" pitchFamily="49" charset="0"/>
              </a:rPr>
              <a:t>X</a:t>
            </a:r>
            <a:r>
              <a:rPr kumimoji="0" lang="nb-NO" altLang="nb-NO" sz="2000" b="0" i="0" u="none" strike="noStrike" cap="none" normalizeH="0" baseline="0" dirty="0">
                <a:ln>
                  <a:noFill/>
                </a:ln>
                <a:solidFill>
                  <a:schemeClr val="tx1"/>
                </a:solidFill>
                <a:effectLst/>
                <a:latin typeface="Cascadia Code" panose="020B0609020000020004" pitchFamily="49" charset="0"/>
                <a:cs typeface="Cascadia Code" panose="020B0609020000020004" pitchFamily="49" charset="0"/>
              </a:rPr>
              <a:t> { </a:t>
            </a:r>
            <a:r>
              <a:rPr kumimoji="0" lang="nb-NO" altLang="nb-NO" sz="2000" b="0" i="0" u="none" strike="noStrike" cap="none" normalizeH="0" baseline="0" dirty="0" err="1">
                <a:ln>
                  <a:noFill/>
                </a:ln>
                <a:solidFill>
                  <a:schemeClr val="tx1"/>
                </a:solidFill>
                <a:effectLst/>
                <a:latin typeface="Cascadia Code" panose="020B0609020000020004" pitchFamily="49" charset="0"/>
                <a:cs typeface="Cascadia Code" panose="020B0609020000020004" pitchFamily="49" charset="0"/>
              </a:rPr>
              <a:t>get</a:t>
            </a:r>
            <a:r>
              <a:rPr kumimoji="0" lang="nb-NO" altLang="nb-NO" sz="2000" b="0" i="0" u="none" strike="noStrike" cap="none" normalizeH="0" baseline="0" dirty="0">
                <a:ln>
                  <a:noFill/>
                </a:ln>
                <a:solidFill>
                  <a:schemeClr val="tx1"/>
                </a:solidFill>
                <a:effectLst/>
                <a:latin typeface="Cascadia Code" panose="020B0609020000020004" pitchFamily="49" charset="0"/>
                <a:cs typeface="Cascadia Code" panose="020B06090200000200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nb-NO" altLang="nb-NO" sz="2000" b="0" i="0" u="none" strike="noStrike" cap="none" normalizeH="0" baseline="0" dirty="0">
              <a:ln>
                <a:noFill/>
              </a:ln>
              <a:solidFill>
                <a:schemeClr val="tx1"/>
              </a:solidFill>
              <a:effectLst/>
              <a:latin typeface="Cascadia Code" panose="020B0609020000020004" pitchFamily="49" charset="0"/>
              <a:cs typeface="Cascadia Code" panose="020B06090200000200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nb-NO" altLang="nb-NO" sz="2000" b="0" i="0" u="none" strike="noStrike" cap="none" normalizeH="0" baseline="0" dirty="0">
                <a:ln>
                  <a:noFill/>
                </a:ln>
                <a:solidFill>
                  <a:schemeClr val="tx1"/>
                </a:solidFill>
                <a:effectLst/>
                <a:latin typeface="Cascadia Code" panose="020B0609020000020004" pitchFamily="49" charset="0"/>
                <a:cs typeface="Cascadia Code" panose="020B0609020000020004" pitchFamily="49" charset="0"/>
              </a:rPr>
              <a:t>  </a:t>
            </a:r>
            <a:r>
              <a:rPr kumimoji="0" lang="nb-NO" altLang="nb-NO" sz="2000" b="0" i="0" u="none" strike="noStrike" cap="none" normalizeH="0" baseline="0" dirty="0" err="1">
                <a:ln>
                  <a:noFill/>
                </a:ln>
                <a:solidFill>
                  <a:schemeClr val="tx1"/>
                </a:solidFill>
                <a:effectLst/>
                <a:latin typeface="Cascadia Code" panose="020B0609020000020004" pitchFamily="49" charset="0"/>
                <a:cs typeface="Cascadia Code" panose="020B0609020000020004" pitchFamily="49" charset="0"/>
              </a:rPr>
              <a:t>public</a:t>
            </a:r>
            <a:r>
              <a:rPr kumimoji="0" lang="nb-NO" altLang="nb-NO" sz="2000" b="0" i="0" u="none" strike="noStrike" cap="none" normalizeH="0" baseline="0" dirty="0">
                <a:ln>
                  <a:noFill/>
                </a:ln>
                <a:solidFill>
                  <a:schemeClr val="tx1"/>
                </a:solidFill>
                <a:effectLst/>
                <a:latin typeface="Cascadia Code" panose="020B0609020000020004" pitchFamily="49" charset="0"/>
                <a:cs typeface="Cascadia Code" panose="020B0609020000020004" pitchFamily="49" charset="0"/>
              </a:rPr>
              <a:t> double Y { </a:t>
            </a:r>
            <a:r>
              <a:rPr kumimoji="0" lang="nb-NO" altLang="nb-NO" sz="2000" b="0" i="0" u="none" strike="noStrike" cap="none" normalizeH="0" baseline="0" dirty="0" err="1">
                <a:ln>
                  <a:noFill/>
                </a:ln>
                <a:solidFill>
                  <a:schemeClr val="tx1"/>
                </a:solidFill>
                <a:effectLst/>
                <a:latin typeface="Cascadia Code" panose="020B0609020000020004" pitchFamily="49" charset="0"/>
                <a:cs typeface="Cascadia Code" panose="020B0609020000020004" pitchFamily="49" charset="0"/>
              </a:rPr>
              <a:t>get</a:t>
            </a:r>
            <a:r>
              <a:rPr kumimoji="0" lang="nb-NO" altLang="nb-NO" sz="2000" b="0" i="0" u="none" strike="noStrike" cap="none" normalizeH="0" baseline="0" dirty="0">
                <a:ln>
                  <a:noFill/>
                </a:ln>
                <a:solidFill>
                  <a:schemeClr val="tx1"/>
                </a:solidFill>
                <a:effectLst/>
                <a:latin typeface="Cascadia Code" panose="020B0609020000020004" pitchFamily="49" charset="0"/>
                <a:cs typeface="Cascadia Code" panose="020B0609020000020004" pitchFamily="49" charset="0"/>
              </a:rPr>
              <a:t>; }</a:t>
            </a:r>
            <a:br>
              <a:rPr kumimoji="0" lang="nb-NO" altLang="nb-NO" sz="2000" b="0" i="0" u="none" strike="noStrike" cap="none" normalizeH="0" baseline="0" dirty="0">
                <a:ln>
                  <a:noFill/>
                </a:ln>
                <a:solidFill>
                  <a:schemeClr val="tx1"/>
                </a:solidFill>
                <a:effectLst/>
                <a:latin typeface="Cascadia Code" panose="020B0609020000020004" pitchFamily="49" charset="0"/>
                <a:cs typeface="Cascadia Code" panose="020B0609020000020004" pitchFamily="49" charset="0"/>
              </a:rPr>
            </a:br>
            <a:r>
              <a:rPr kumimoji="0" lang="nb-NO" altLang="nb-NO" sz="2000" b="0" i="0" u="none" strike="noStrike" cap="none" normalizeH="0" baseline="0" dirty="0">
                <a:ln>
                  <a:noFill/>
                </a:ln>
                <a:solidFill>
                  <a:schemeClr val="tx1"/>
                </a:solidFill>
                <a:effectLst/>
                <a:latin typeface="Cascadia Code" panose="020B0609020000020004" pitchFamily="49" charset="0"/>
                <a:cs typeface="Cascadia Code" panose="020B06090200000200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nb-NO" altLang="nb-NO" sz="2000" dirty="0">
                <a:latin typeface="Cascadia Code" panose="020B0609020000020004" pitchFamily="49" charset="0"/>
                <a:cs typeface="Cascadia Code" panose="020B0609020000020004" pitchFamily="49" charset="0"/>
              </a:rPr>
              <a:t>  </a:t>
            </a:r>
            <a:r>
              <a:rPr lang="nb-NO" altLang="nb-NO" sz="2000" dirty="0" err="1">
                <a:latin typeface="Cascadia Code" panose="020B0609020000020004" pitchFamily="49" charset="0"/>
                <a:cs typeface="Cascadia Code" panose="020B0609020000020004" pitchFamily="49" charset="0"/>
              </a:rPr>
              <a:t>public</a:t>
            </a:r>
            <a:r>
              <a:rPr lang="nb-NO" altLang="nb-NO" sz="2000" dirty="0">
                <a:latin typeface="Cascadia Code" panose="020B0609020000020004" pitchFamily="49" charset="0"/>
                <a:cs typeface="Cascadia Code" panose="020B0609020000020004" pitchFamily="49" charset="0"/>
              </a:rPr>
              <a:t> double Magnitude =&gt;</a:t>
            </a:r>
          </a:p>
          <a:p>
            <a:pPr marL="0" marR="0" lvl="0" indent="0" algn="l" defTabSz="914400" rtl="0" eaLnBrk="0" fontAlgn="base" latinLnBrk="0" hangingPunct="0">
              <a:lnSpc>
                <a:spcPct val="100000"/>
              </a:lnSpc>
              <a:spcBef>
                <a:spcPct val="0"/>
              </a:spcBef>
              <a:spcAft>
                <a:spcPct val="0"/>
              </a:spcAft>
              <a:buClrTx/>
              <a:buSzTx/>
              <a:buFontTx/>
              <a:buNone/>
              <a:tabLst/>
            </a:pPr>
            <a:r>
              <a:rPr lang="nb-NO" sz="2000" dirty="0">
                <a:solidFill>
                  <a:srgbClr val="000000"/>
                </a:solidFill>
                <a:latin typeface="Cascadia Code" panose="020B0609020000020004" pitchFamily="49" charset="0"/>
                <a:cs typeface="Cascadia Code" panose="020B0609020000020004" pitchFamily="49" charset="0"/>
              </a:rPr>
              <a:t>    </a:t>
            </a:r>
            <a:r>
              <a:rPr lang="es-ES" sz="1800" dirty="0" err="1">
                <a:solidFill>
                  <a:srgbClr val="000000"/>
                </a:solidFill>
                <a:latin typeface="Cascadia Mono" panose="020B0609020000020004" pitchFamily="49" charset="0"/>
              </a:rPr>
              <a:t>Math.Sqrt</a:t>
            </a:r>
            <a:r>
              <a:rPr lang="es-ES" sz="1800" dirty="0">
                <a:solidFill>
                  <a:srgbClr val="000000"/>
                </a:solidFill>
                <a:latin typeface="Cascadia Mono" panose="020B0609020000020004" pitchFamily="49" charset="0"/>
              </a:rPr>
              <a:t>(X * X + Y * Y);</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s-ES" altLang="nb-NO" b="0" i="0" u="none" strike="noStrike" cap="none" normalizeH="0" baseline="0" dirty="0">
              <a:ln>
                <a:noFill/>
              </a:ln>
              <a:solidFill>
                <a:srgbClr val="000000"/>
              </a:solidFill>
              <a:effectLst/>
              <a:latin typeface="Cascadia Mono" panose="020B0609020000020004" pitchFamily="49" charset="0"/>
              <a:cs typeface="Cascadia Code" panose="020B06090200000200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s-ES" altLang="nb-NO" sz="2000" dirty="0">
                <a:solidFill>
                  <a:srgbClr val="000000"/>
                </a:solidFill>
                <a:latin typeface="Cascadia Mono" panose="020B0609020000020004" pitchFamily="49" charset="0"/>
                <a:cs typeface="Cascadia Code" panose="020B0609020000020004" pitchFamily="49" charset="0"/>
              </a:rPr>
              <a:t>  </a:t>
            </a:r>
            <a:r>
              <a:rPr lang="es-ES" altLang="nb-NO" sz="2000" dirty="0" err="1">
                <a:solidFill>
                  <a:srgbClr val="000000"/>
                </a:solidFill>
                <a:latin typeface="Cascadia Mono" panose="020B0609020000020004" pitchFamily="49" charset="0"/>
                <a:cs typeface="Cascadia Code" panose="020B0609020000020004" pitchFamily="49" charset="0"/>
              </a:rPr>
              <a:t>public</a:t>
            </a:r>
            <a:r>
              <a:rPr lang="es-ES" altLang="nb-NO" sz="2000" dirty="0">
                <a:solidFill>
                  <a:srgbClr val="000000"/>
                </a:solidFill>
                <a:latin typeface="Cascadia Mono" panose="020B0609020000020004" pitchFamily="49" charset="0"/>
                <a:cs typeface="Cascadia Code" panose="020B0609020000020004" pitchFamily="49" charset="0"/>
              </a:rPr>
              <a:t> </a:t>
            </a:r>
            <a:r>
              <a:rPr lang="es-ES" altLang="nb-NO" sz="2000" dirty="0" err="1">
                <a:solidFill>
                  <a:srgbClr val="000000"/>
                </a:solidFill>
                <a:latin typeface="Cascadia Mono" panose="020B0609020000020004" pitchFamily="49" charset="0"/>
                <a:cs typeface="Cascadia Code" panose="020B0609020000020004" pitchFamily="49" charset="0"/>
              </a:rPr>
              <a:t>double</a:t>
            </a:r>
            <a:r>
              <a:rPr lang="es-ES" altLang="nb-NO" sz="2000" dirty="0">
                <a:solidFill>
                  <a:srgbClr val="000000"/>
                </a:solidFill>
                <a:latin typeface="Cascadia Mono" panose="020B0609020000020004" pitchFamily="49" charset="0"/>
                <a:cs typeface="Cascadia Code" panose="020B0609020000020004" pitchFamily="49" charset="0"/>
              </a:rPr>
              <a:t> Angle =&gt; </a:t>
            </a:r>
          </a:p>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nb-NO" sz="2000" b="0" i="0" u="none" strike="noStrike" cap="none" normalizeH="0" baseline="0" dirty="0">
                <a:ln>
                  <a:noFill/>
                </a:ln>
                <a:solidFill>
                  <a:srgbClr val="000000"/>
                </a:solidFill>
                <a:effectLst/>
                <a:latin typeface="Cascadia Mono" panose="020B0609020000020004" pitchFamily="49" charset="0"/>
                <a:cs typeface="Cascadia Code" panose="020B0609020000020004" pitchFamily="49" charset="0"/>
              </a:rPr>
              <a:t>    Math.Atan2(Y, X);</a:t>
            </a:r>
            <a:endParaRPr kumimoji="0" lang="nb-NO" altLang="nb-NO" sz="2000" b="0" i="0" u="none" strike="noStrike" cap="none" normalizeH="0" baseline="0" dirty="0">
              <a:ln>
                <a:noFill/>
              </a:ln>
              <a:solidFill>
                <a:schemeClr val="tx1"/>
              </a:solidFill>
              <a:effectLst/>
              <a:latin typeface="Cascadia Code" panose="020B0609020000020004" pitchFamily="49" charset="0"/>
              <a:cs typeface="Cascadia Code" panose="020B06090200000200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nb-NO" altLang="nb-NO" sz="2000" b="0" i="0" u="none" strike="noStrike" cap="none" normalizeH="0" baseline="0" dirty="0">
                <a:ln>
                  <a:noFill/>
                </a:ln>
                <a:solidFill>
                  <a:schemeClr val="tx1"/>
                </a:solidFill>
                <a:effectLst/>
                <a:latin typeface="Cascadia Code" panose="020B0609020000020004" pitchFamily="49" charset="0"/>
                <a:cs typeface="Cascadia Code" panose="020B0609020000020004" pitchFamily="49" charset="0"/>
              </a:rPr>
              <a:t>} </a:t>
            </a:r>
          </a:p>
        </p:txBody>
      </p:sp>
    </p:spTree>
    <p:extLst>
      <p:ext uri="{BB962C8B-B14F-4D97-AF65-F5344CB8AC3E}">
        <p14:creationId xmlns:p14="http://schemas.microsoft.com/office/powerpoint/2010/main" val="289893071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22.03.2022</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44</a:t>
            </a:fld>
            <a:endParaRPr lang="nb-NO"/>
          </a:p>
        </p:txBody>
      </p:sp>
      <p:sp>
        <p:nvSpPr>
          <p:cNvPr id="8" name="Content Placeholder 2">
            <a:extLst>
              <a:ext uri="{FF2B5EF4-FFF2-40B4-BE49-F238E27FC236}">
                <a16:creationId xmlns:a16="http://schemas.microsoft.com/office/drawing/2014/main" id="{95FBDEC9-1AF8-4906-855D-039A2BBE3787}"/>
              </a:ext>
            </a:extLst>
          </p:cNvPr>
          <p:cNvSpPr>
            <a:spLocks noGrp="1"/>
          </p:cNvSpPr>
          <p:nvPr>
            <p:ph idx="1"/>
          </p:nvPr>
        </p:nvSpPr>
        <p:spPr>
          <a:xfrm>
            <a:off x="0" y="2952000"/>
            <a:ext cx="9144000" cy="617746"/>
          </a:xfrm>
        </p:spPr>
        <p:txBody>
          <a:bodyPr>
            <a:noAutofit/>
          </a:bodyPr>
          <a:lstStyle/>
          <a:p>
            <a:pPr marL="0" indent="0" algn="ctr">
              <a:buNone/>
            </a:pPr>
            <a:r>
              <a:rPr lang="nb-NO" sz="6000" dirty="0">
                <a:latin typeface="Bebas Neue" panose="020B0606020202050201" pitchFamily="34" charset="0"/>
                <a:cs typeface="Montserrat SemiBold"/>
              </a:rPr>
              <a:t>MISSING VECTOR OPERATIONS</a:t>
            </a:r>
          </a:p>
        </p:txBody>
      </p:sp>
    </p:spTree>
    <p:extLst>
      <p:ext uri="{BB962C8B-B14F-4D97-AF65-F5344CB8AC3E}">
        <p14:creationId xmlns:p14="http://schemas.microsoft.com/office/powerpoint/2010/main" val="10849561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22.03.2022</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45</a:t>
            </a:fld>
            <a:endParaRPr lang="nb-NO"/>
          </a:p>
        </p:txBody>
      </p:sp>
      <p:sp>
        <p:nvSpPr>
          <p:cNvPr id="29" name="Rectangle 6">
            <a:extLst>
              <a:ext uri="{FF2B5EF4-FFF2-40B4-BE49-F238E27FC236}">
                <a16:creationId xmlns:a16="http://schemas.microsoft.com/office/drawing/2014/main" id="{DBAE3914-04CB-4DAE-BB21-F5CC710B23CE}"/>
              </a:ext>
            </a:extLst>
          </p:cNvPr>
          <p:cNvSpPr>
            <a:spLocks noChangeArrowheads="1"/>
          </p:cNvSpPr>
          <p:nvPr/>
        </p:nvSpPr>
        <p:spPr bwMode="auto">
          <a:xfrm>
            <a:off x="992222" y="875323"/>
            <a:ext cx="7110918" cy="47095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no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b-NO" altLang="nb-NO" sz="2000" b="0" i="0" u="none" strike="noStrike" cap="none" normalizeH="0" baseline="0" dirty="0" err="1">
                <a:ln>
                  <a:noFill/>
                </a:ln>
                <a:solidFill>
                  <a:schemeClr val="tx1"/>
                </a:solidFill>
                <a:effectLst/>
                <a:latin typeface="Cascadia Code" panose="020B0609020000020004" pitchFamily="49" charset="0"/>
                <a:cs typeface="Cascadia Code" panose="020B0609020000020004" pitchFamily="49" charset="0"/>
              </a:rPr>
              <a:t>public</a:t>
            </a:r>
            <a:r>
              <a:rPr kumimoji="0" lang="nb-NO" altLang="nb-NO" sz="2000" b="0" i="0" u="none" strike="noStrike" cap="none" normalizeH="0" baseline="0" dirty="0">
                <a:ln>
                  <a:noFill/>
                </a:ln>
                <a:solidFill>
                  <a:schemeClr val="tx1"/>
                </a:solidFill>
                <a:effectLst/>
                <a:latin typeface="Cascadia Code" panose="020B0609020000020004" pitchFamily="49" charset="0"/>
                <a:cs typeface="Cascadia Code" panose="020B0609020000020004" pitchFamily="49" charset="0"/>
              </a:rPr>
              <a:t> </a:t>
            </a:r>
            <a:r>
              <a:rPr kumimoji="0" lang="nb-NO" altLang="nb-NO" sz="2000" b="0" i="0" u="none" strike="noStrike" cap="none" normalizeH="0" baseline="0" dirty="0" err="1">
                <a:ln>
                  <a:noFill/>
                </a:ln>
                <a:solidFill>
                  <a:schemeClr val="tx1"/>
                </a:solidFill>
                <a:effectLst/>
                <a:latin typeface="Cascadia Code" panose="020B0609020000020004" pitchFamily="49" charset="0"/>
                <a:cs typeface="Cascadia Code" panose="020B0609020000020004" pitchFamily="49" charset="0"/>
              </a:rPr>
              <a:t>class</a:t>
            </a:r>
            <a:r>
              <a:rPr kumimoji="0" lang="nb-NO" altLang="nb-NO" sz="2000" b="0" i="0" u="none" strike="noStrike" cap="none" normalizeH="0" baseline="0" dirty="0">
                <a:ln>
                  <a:noFill/>
                </a:ln>
                <a:solidFill>
                  <a:schemeClr val="tx1"/>
                </a:solidFill>
                <a:effectLst/>
                <a:latin typeface="Cascadia Code" panose="020B0609020000020004" pitchFamily="49" charset="0"/>
                <a:cs typeface="Cascadia Code" panose="020B0609020000020004" pitchFamily="49" charset="0"/>
              </a:rPr>
              <a:t> </a:t>
            </a:r>
            <a:r>
              <a:rPr kumimoji="0" lang="nb-NO" altLang="nb-NO" sz="2000" b="0" i="0" u="none" strike="noStrike" cap="none" normalizeH="0" baseline="0" dirty="0" err="1">
                <a:ln>
                  <a:noFill/>
                </a:ln>
                <a:solidFill>
                  <a:schemeClr val="tx1"/>
                </a:solidFill>
                <a:effectLst/>
                <a:latin typeface="Cascadia Code" panose="020B0609020000020004" pitchFamily="49" charset="0"/>
                <a:cs typeface="Cascadia Code" panose="020B0609020000020004" pitchFamily="49" charset="0"/>
              </a:rPr>
              <a:t>Vector</a:t>
            </a:r>
            <a:r>
              <a:rPr kumimoji="0" lang="nb-NO" altLang="nb-NO" sz="2000" b="0" i="0" u="none" strike="noStrike" cap="none" normalizeH="0" baseline="0" dirty="0">
                <a:ln>
                  <a:noFill/>
                </a:ln>
                <a:solidFill>
                  <a:schemeClr val="tx1"/>
                </a:solidFill>
                <a:effectLst/>
                <a:latin typeface="Cascadia Code" panose="020B0609020000020004" pitchFamily="49" charset="0"/>
                <a:cs typeface="Cascadia Code" panose="020B0609020000020004" pitchFamily="49" charset="0"/>
              </a:rPr>
              <a:t> { </a:t>
            </a:r>
          </a:p>
          <a:p>
            <a:pPr marL="0" marR="0" lvl="0" indent="0" algn="l" defTabSz="914400" rtl="0" eaLnBrk="0" fontAlgn="base" latinLnBrk="0" hangingPunct="0">
              <a:lnSpc>
                <a:spcPct val="100000"/>
              </a:lnSpc>
              <a:spcBef>
                <a:spcPct val="0"/>
              </a:spcBef>
              <a:spcAft>
                <a:spcPct val="0"/>
              </a:spcAft>
              <a:buClrTx/>
              <a:buSzTx/>
              <a:buFontTx/>
              <a:buNone/>
              <a:tabLst/>
            </a:pPr>
            <a:r>
              <a:rPr kumimoji="0" lang="nb-NO" altLang="nb-NO" sz="2000" b="0" i="0" u="none" strike="noStrike" cap="none" normalizeH="0" baseline="0" dirty="0">
                <a:ln>
                  <a:noFill/>
                </a:ln>
                <a:solidFill>
                  <a:schemeClr val="tx1"/>
                </a:solidFill>
                <a:effectLst/>
                <a:latin typeface="Cascadia Code" panose="020B0609020000020004" pitchFamily="49" charset="0"/>
                <a:cs typeface="Cascadia Code" panose="020B06090200000200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nb-NO" altLang="nb-NO" sz="2000" dirty="0">
                <a:latin typeface="Cascadia Code" panose="020B0609020000020004" pitchFamily="49" charset="0"/>
                <a:cs typeface="Cascadia Code" panose="020B0609020000020004" pitchFamily="49" charset="0"/>
              </a:rPr>
              <a:t>  // Properties </a:t>
            </a:r>
            <a:r>
              <a:rPr lang="nb-NO" altLang="nb-NO" sz="2000" dirty="0" err="1">
                <a:latin typeface="Cascadia Code" panose="020B0609020000020004" pitchFamily="49" charset="0"/>
                <a:cs typeface="Cascadia Code" panose="020B0609020000020004" pitchFamily="49" charset="0"/>
              </a:rPr>
              <a:t>omitted</a:t>
            </a:r>
            <a:br>
              <a:rPr lang="nb-NO" altLang="nb-NO" sz="2000" dirty="0">
                <a:latin typeface="Cascadia Code" panose="020B0609020000020004" pitchFamily="49" charset="0"/>
                <a:cs typeface="Cascadia Code" panose="020B0609020000020004" pitchFamily="49" charset="0"/>
              </a:rPr>
            </a:br>
            <a:endParaRPr lang="nb-NO" altLang="nb-NO" sz="2000" dirty="0">
              <a:latin typeface="Cascadia Code" panose="020B0609020000020004" pitchFamily="49" charset="0"/>
              <a:cs typeface="Cascadia Code" panose="020B06090200000200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nb-NO" altLang="nb-NO" sz="2000" b="0" i="0" u="none" strike="noStrike" cap="none" normalizeH="0" baseline="0" dirty="0">
                <a:ln>
                  <a:noFill/>
                </a:ln>
                <a:solidFill>
                  <a:srgbClr val="000000"/>
                </a:solidFill>
                <a:effectLst/>
                <a:latin typeface="Cascadia Code" panose="020B0609020000020004" pitchFamily="49" charset="0"/>
                <a:cs typeface="Cascadia Code" panose="020B0609020000020004" pitchFamily="49" charset="0"/>
              </a:rPr>
              <a:t>  // </a:t>
            </a:r>
            <a:r>
              <a:rPr kumimoji="0" lang="nb-NO" altLang="nb-NO" sz="2000" b="0" i="0" u="none" strike="noStrike" cap="none" normalizeH="0" baseline="0" dirty="0" err="1">
                <a:ln>
                  <a:noFill/>
                </a:ln>
                <a:solidFill>
                  <a:srgbClr val="000000"/>
                </a:solidFill>
                <a:effectLst/>
                <a:latin typeface="Cascadia Code" panose="020B0609020000020004" pitchFamily="49" charset="0"/>
                <a:cs typeface="Cascadia Code" panose="020B0609020000020004" pitchFamily="49" charset="0"/>
              </a:rPr>
              <a:t>Addition</a:t>
            </a:r>
            <a:br>
              <a:rPr kumimoji="0" lang="es-ES" altLang="nb-NO" sz="2000" b="0" i="0" u="none" strike="noStrike" cap="none" normalizeH="0" baseline="0" dirty="0">
                <a:ln>
                  <a:noFill/>
                </a:ln>
                <a:solidFill>
                  <a:srgbClr val="000000"/>
                </a:solidFill>
                <a:effectLst/>
                <a:latin typeface="Cascadia Mono" panose="020B0609020000020004" pitchFamily="49" charset="0"/>
                <a:cs typeface="Cascadia Code" panose="020B0609020000020004" pitchFamily="49" charset="0"/>
              </a:rPr>
            </a:br>
            <a:r>
              <a:rPr kumimoji="0" lang="es-ES" altLang="nb-NO" sz="2000" b="0" i="0" u="none" strike="noStrike" cap="none" normalizeH="0" baseline="0" dirty="0">
                <a:ln>
                  <a:noFill/>
                </a:ln>
                <a:solidFill>
                  <a:srgbClr val="000000"/>
                </a:solidFill>
                <a:effectLst/>
                <a:latin typeface="Cascadia Mono" panose="020B0609020000020004" pitchFamily="49" charset="0"/>
                <a:cs typeface="Cascadia Code" panose="020B0609020000020004" pitchFamily="49" charset="0"/>
              </a:rPr>
              <a:t>  </a:t>
            </a:r>
            <a:r>
              <a:rPr kumimoji="0" lang="es-ES" altLang="nb-NO" sz="2000" b="0" i="0" u="none" strike="noStrike" cap="none" normalizeH="0" baseline="0" dirty="0" err="1">
                <a:ln>
                  <a:noFill/>
                </a:ln>
                <a:solidFill>
                  <a:srgbClr val="000000"/>
                </a:solidFill>
                <a:effectLst/>
                <a:latin typeface="Cascadia Mono" panose="020B0609020000020004" pitchFamily="49" charset="0"/>
                <a:cs typeface="Cascadia Code" panose="020B0609020000020004" pitchFamily="49" charset="0"/>
              </a:rPr>
              <a:t>public</a:t>
            </a:r>
            <a:r>
              <a:rPr kumimoji="0" lang="es-ES" altLang="nb-NO" sz="2000" b="0" i="0" u="none" strike="noStrike" cap="none" normalizeH="0" baseline="0" dirty="0">
                <a:ln>
                  <a:noFill/>
                </a:ln>
                <a:solidFill>
                  <a:srgbClr val="000000"/>
                </a:solidFill>
                <a:effectLst/>
                <a:latin typeface="Cascadia Mono" panose="020B0609020000020004" pitchFamily="49" charset="0"/>
                <a:cs typeface="Cascadia Code" panose="020B0609020000020004" pitchFamily="49" charset="0"/>
              </a:rPr>
              <a:t> </a:t>
            </a:r>
            <a:r>
              <a:rPr kumimoji="0" lang="es-ES" altLang="nb-NO" sz="2000" b="0" i="0" u="none" strike="noStrike" cap="none" normalizeH="0" baseline="0" dirty="0" err="1">
                <a:ln>
                  <a:noFill/>
                </a:ln>
                <a:solidFill>
                  <a:srgbClr val="000000"/>
                </a:solidFill>
                <a:effectLst/>
                <a:latin typeface="Cascadia Mono" panose="020B0609020000020004" pitchFamily="49" charset="0"/>
                <a:cs typeface="Cascadia Code" panose="020B0609020000020004" pitchFamily="49" charset="0"/>
              </a:rPr>
              <a:t>static</a:t>
            </a:r>
            <a:r>
              <a:rPr kumimoji="0" lang="es-ES" altLang="nb-NO" sz="2000" b="0" i="0" u="none" strike="noStrike" cap="none" normalizeH="0" baseline="0" dirty="0">
                <a:ln>
                  <a:noFill/>
                </a:ln>
                <a:solidFill>
                  <a:srgbClr val="000000"/>
                </a:solidFill>
                <a:effectLst/>
                <a:latin typeface="Cascadia Mono" panose="020B0609020000020004" pitchFamily="49" charset="0"/>
                <a:cs typeface="Cascadia Code" panose="020B0609020000020004" pitchFamily="49" charset="0"/>
              </a:rPr>
              <a:t> Vector </a:t>
            </a:r>
            <a:r>
              <a:rPr kumimoji="0" lang="es-ES" altLang="nb-NO" sz="2000" b="0" i="0" u="none" strike="noStrike" cap="none" normalizeH="0" baseline="0" dirty="0" err="1">
                <a:ln>
                  <a:noFill/>
                </a:ln>
                <a:solidFill>
                  <a:srgbClr val="000000"/>
                </a:solidFill>
                <a:effectLst/>
                <a:latin typeface="Cascadia Mono" panose="020B0609020000020004" pitchFamily="49" charset="0"/>
                <a:cs typeface="Cascadia Code" panose="020B0609020000020004" pitchFamily="49" charset="0"/>
              </a:rPr>
              <a:t>operator</a:t>
            </a:r>
            <a:r>
              <a:rPr kumimoji="0" lang="es-ES" altLang="nb-NO" sz="2000" b="0" i="0" u="none" strike="noStrike" cap="none" normalizeH="0" baseline="0" dirty="0">
                <a:ln>
                  <a:noFill/>
                </a:ln>
                <a:solidFill>
                  <a:srgbClr val="000000"/>
                </a:solidFill>
                <a:effectLst/>
                <a:latin typeface="Cascadia Mono" panose="020B0609020000020004" pitchFamily="49" charset="0"/>
                <a:cs typeface="Cascadia Code" panose="020B0609020000020004" pitchFamily="49" charset="0"/>
              </a:rPr>
              <a:t> </a:t>
            </a:r>
            <a:br>
              <a:rPr kumimoji="0" lang="es-ES" altLang="nb-NO" sz="2000" b="0" i="0" u="none" strike="noStrike" cap="none" normalizeH="0" baseline="0" dirty="0">
                <a:ln>
                  <a:noFill/>
                </a:ln>
                <a:solidFill>
                  <a:srgbClr val="000000"/>
                </a:solidFill>
                <a:effectLst/>
                <a:latin typeface="Cascadia Mono" panose="020B0609020000020004" pitchFamily="49" charset="0"/>
                <a:cs typeface="Cascadia Code" panose="020B0609020000020004" pitchFamily="49" charset="0"/>
              </a:rPr>
            </a:br>
            <a:r>
              <a:rPr kumimoji="0" lang="es-ES" altLang="nb-NO" sz="2000" b="0" i="0" u="none" strike="noStrike" cap="none" normalizeH="0" baseline="0" dirty="0">
                <a:ln>
                  <a:noFill/>
                </a:ln>
                <a:solidFill>
                  <a:srgbClr val="000000"/>
                </a:solidFill>
                <a:effectLst/>
                <a:latin typeface="Cascadia Mono" panose="020B0609020000020004" pitchFamily="49" charset="0"/>
                <a:cs typeface="Cascadia Code" panose="020B0609020000020004" pitchFamily="49" charset="0"/>
              </a:rPr>
              <a:t>    +(Vector v1, Vector v2) =&gt; </a:t>
            </a:r>
          </a:p>
          <a:p>
            <a:pPr marL="0" marR="0" lvl="0" indent="0" algn="l" defTabSz="914400" rtl="0" eaLnBrk="0" fontAlgn="base" latinLnBrk="0" hangingPunct="0">
              <a:lnSpc>
                <a:spcPct val="100000"/>
              </a:lnSpc>
              <a:spcBef>
                <a:spcPct val="0"/>
              </a:spcBef>
              <a:spcAft>
                <a:spcPct val="0"/>
              </a:spcAft>
              <a:buClrTx/>
              <a:buSzTx/>
              <a:buFontTx/>
              <a:buNone/>
              <a:tabLst/>
            </a:pPr>
            <a:r>
              <a:rPr lang="es-ES" altLang="nb-NO" sz="2000" dirty="0">
                <a:solidFill>
                  <a:srgbClr val="000000"/>
                </a:solidFill>
                <a:latin typeface="Cascadia Mono" panose="020B0609020000020004" pitchFamily="49" charset="0"/>
                <a:cs typeface="Cascadia Code" panose="020B0609020000020004" pitchFamily="49" charset="0"/>
              </a:rPr>
              <a:t>      </a:t>
            </a:r>
            <a:r>
              <a:rPr kumimoji="0" lang="es-ES" altLang="nb-NO" sz="2000" b="0" i="0" u="none" strike="noStrike" cap="none" normalizeH="0" baseline="0" dirty="0">
                <a:ln>
                  <a:noFill/>
                </a:ln>
                <a:solidFill>
                  <a:srgbClr val="000000"/>
                </a:solidFill>
                <a:effectLst/>
                <a:latin typeface="Cascadia Mono" panose="020B0609020000020004" pitchFamily="49" charset="0"/>
                <a:cs typeface="Cascadia Code" panose="020B0609020000020004" pitchFamily="49" charset="0"/>
              </a:rPr>
              <a:t>new Vector(v1.X + v2.X, v1.Y + v2.Y);</a:t>
            </a:r>
            <a:endParaRPr kumimoji="0" lang="nb-NO" altLang="nb-NO" sz="2000" b="0" i="0" u="none" strike="noStrike" cap="none" normalizeH="0" baseline="0" dirty="0">
              <a:ln>
                <a:noFill/>
              </a:ln>
              <a:solidFill>
                <a:schemeClr val="tx1"/>
              </a:solidFill>
              <a:effectLst/>
              <a:latin typeface="Cascadia Code" panose="020B0609020000020004" pitchFamily="49" charset="0"/>
              <a:cs typeface="Cascadia Code" panose="020B06090200000200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nb-NO" altLang="nb-NO" sz="2000" b="0" i="0" u="none" strike="noStrike" cap="none" normalizeH="0" baseline="0" dirty="0">
              <a:ln>
                <a:noFill/>
              </a:ln>
              <a:solidFill>
                <a:schemeClr val="tx1"/>
              </a:solidFill>
              <a:effectLst/>
              <a:latin typeface="Cascadia Code" panose="020B0609020000020004" pitchFamily="49" charset="0"/>
              <a:cs typeface="Cascadia Code" panose="020B06090200000200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nb-NO" altLang="nb-NO" sz="2000" b="0" i="0" u="none" strike="noStrike" cap="none" normalizeH="0" baseline="0" dirty="0">
                <a:ln>
                  <a:noFill/>
                </a:ln>
                <a:solidFill>
                  <a:schemeClr val="tx1"/>
                </a:solidFill>
                <a:effectLst/>
                <a:latin typeface="Cascadia Code" panose="020B0609020000020004" pitchFamily="49" charset="0"/>
                <a:cs typeface="Cascadia Code" panose="020B0609020000020004" pitchFamily="49" charset="0"/>
              </a:rPr>
              <a:t>  // </a:t>
            </a:r>
            <a:r>
              <a:rPr kumimoji="0" lang="nb-NO" altLang="nb-NO" sz="2000" b="0" i="0" u="none" strike="noStrike" cap="none" normalizeH="0" baseline="0" dirty="0" err="1">
                <a:ln>
                  <a:noFill/>
                </a:ln>
                <a:solidFill>
                  <a:schemeClr val="tx1"/>
                </a:solidFill>
                <a:effectLst/>
                <a:latin typeface="Cascadia Code" panose="020B0609020000020004" pitchFamily="49" charset="0"/>
                <a:cs typeface="Cascadia Code" panose="020B0609020000020004" pitchFamily="49" charset="0"/>
              </a:rPr>
              <a:t>Scaling</a:t>
            </a:r>
            <a:endParaRPr kumimoji="0" lang="nb-NO" altLang="nb-NO" sz="2000" b="0" i="0" u="none" strike="noStrike" cap="none" normalizeH="0" baseline="0" dirty="0">
              <a:ln>
                <a:noFill/>
              </a:ln>
              <a:solidFill>
                <a:schemeClr val="tx1"/>
              </a:solidFill>
              <a:effectLst/>
              <a:latin typeface="Cascadia Code" panose="020B0609020000020004" pitchFamily="49" charset="0"/>
              <a:cs typeface="Cascadia Code" panose="020B06090200000200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nb-NO" sz="2000" b="0" i="0" u="none" strike="noStrike" cap="none" normalizeH="0" baseline="0" dirty="0">
                <a:ln>
                  <a:noFill/>
                </a:ln>
                <a:solidFill>
                  <a:srgbClr val="000000"/>
                </a:solidFill>
                <a:effectLst/>
                <a:latin typeface="Cascadia Mono" panose="020B0609020000020004" pitchFamily="49" charset="0"/>
                <a:cs typeface="Cascadia Code" panose="020B0609020000020004" pitchFamily="49" charset="0"/>
              </a:rPr>
              <a:t>  </a:t>
            </a:r>
            <a:r>
              <a:rPr kumimoji="0" lang="es-ES" altLang="nb-NO" sz="2000" b="0" i="0" u="none" strike="noStrike" cap="none" normalizeH="0" baseline="0" dirty="0" err="1">
                <a:ln>
                  <a:noFill/>
                </a:ln>
                <a:solidFill>
                  <a:srgbClr val="000000"/>
                </a:solidFill>
                <a:effectLst/>
                <a:latin typeface="Cascadia Mono" panose="020B0609020000020004" pitchFamily="49" charset="0"/>
                <a:cs typeface="Cascadia Code" panose="020B0609020000020004" pitchFamily="49" charset="0"/>
              </a:rPr>
              <a:t>public</a:t>
            </a:r>
            <a:r>
              <a:rPr kumimoji="0" lang="es-ES" altLang="nb-NO" sz="2000" b="0" i="0" u="none" strike="noStrike" cap="none" normalizeH="0" baseline="0" dirty="0">
                <a:ln>
                  <a:noFill/>
                </a:ln>
                <a:solidFill>
                  <a:srgbClr val="000000"/>
                </a:solidFill>
                <a:effectLst/>
                <a:latin typeface="Cascadia Mono" panose="020B0609020000020004" pitchFamily="49" charset="0"/>
                <a:cs typeface="Cascadia Code" panose="020B0609020000020004" pitchFamily="49" charset="0"/>
              </a:rPr>
              <a:t> </a:t>
            </a:r>
            <a:r>
              <a:rPr kumimoji="0" lang="es-ES" altLang="nb-NO" sz="2000" b="0" i="0" u="none" strike="noStrike" cap="none" normalizeH="0" baseline="0" dirty="0" err="1">
                <a:ln>
                  <a:noFill/>
                </a:ln>
                <a:solidFill>
                  <a:srgbClr val="000000"/>
                </a:solidFill>
                <a:effectLst/>
                <a:latin typeface="Cascadia Mono" panose="020B0609020000020004" pitchFamily="49" charset="0"/>
                <a:cs typeface="Cascadia Code" panose="020B0609020000020004" pitchFamily="49" charset="0"/>
              </a:rPr>
              <a:t>static</a:t>
            </a:r>
            <a:r>
              <a:rPr kumimoji="0" lang="es-ES" altLang="nb-NO" sz="2000" b="0" i="0" u="none" strike="noStrike" cap="none" normalizeH="0" baseline="0" dirty="0">
                <a:ln>
                  <a:noFill/>
                </a:ln>
                <a:solidFill>
                  <a:srgbClr val="000000"/>
                </a:solidFill>
                <a:effectLst/>
                <a:latin typeface="Cascadia Mono" panose="020B0609020000020004" pitchFamily="49" charset="0"/>
                <a:cs typeface="Cascadia Code" panose="020B0609020000020004" pitchFamily="49" charset="0"/>
              </a:rPr>
              <a:t> Vector </a:t>
            </a:r>
            <a:r>
              <a:rPr kumimoji="0" lang="es-ES" altLang="nb-NO" sz="2000" b="0" i="0" u="none" strike="noStrike" cap="none" normalizeH="0" baseline="0" dirty="0" err="1">
                <a:ln>
                  <a:noFill/>
                </a:ln>
                <a:solidFill>
                  <a:srgbClr val="000000"/>
                </a:solidFill>
                <a:effectLst/>
                <a:latin typeface="Cascadia Mono" panose="020B0609020000020004" pitchFamily="49" charset="0"/>
                <a:cs typeface="Cascadia Code" panose="020B0609020000020004" pitchFamily="49" charset="0"/>
              </a:rPr>
              <a:t>operator</a:t>
            </a:r>
            <a:r>
              <a:rPr kumimoji="0" lang="es-ES" altLang="nb-NO" sz="2000" b="0" i="0" u="none" strike="noStrike" cap="none" normalizeH="0" baseline="0" dirty="0">
                <a:ln>
                  <a:noFill/>
                </a:ln>
                <a:solidFill>
                  <a:srgbClr val="000000"/>
                </a:solidFill>
                <a:effectLst/>
                <a:latin typeface="Cascadia Mono" panose="020B0609020000020004" pitchFamily="49" charset="0"/>
                <a:cs typeface="Cascadia Code" panose="020B0609020000020004" pitchFamily="49" charset="0"/>
              </a:rPr>
              <a:t> </a:t>
            </a:r>
            <a:br>
              <a:rPr kumimoji="0" lang="es-ES" altLang="nb-NO" sz="2000" b="0" i="0" u="none" strike="noStrike" cap="none" normalizeH="0" baseline="0" dirty="0">
                <a:ln>
                  <a:noFill/>
                </a:ln>
                <a:solidFill>
                  <a:srgbClr val="000000"/>
                </a:solidFill>
                <a:effectLst/>
                <a:latin typeface="Cascadia Mono" panose="020B0609020000020004" pitchFamily="49" charset="0"/>
                <a:cs typeface="Cascadia Code" panose="020B0609020000020004" pitchFamily="49" charset="0"/>
              </a:rPr>
            </a:br>
            <a:r>
              <a:rPr kumimoji="0" lang="es-ES" altLang="nb-NO" sz="2000" b="0" i="0" u="none" strike="noStrike" cap="none" normalizeH="0" baseline="0" dirty="0">
                <a:ln>
                  <a:noFill/>
                </a:ln>
                <a:solidFill>
                  <a:srgbClr val="000000"/>
                </a:solidFill>
                <a:effectLst/>
                <a:latin typeface="Cascadia Mono" panose="020B0609020000020004" pitchFamily="49" charset="0"/>
                <a:cs typeface="Cascadia Code" panose="020B0609020000020004" pitchFamily="49" charset="0"/>
              </a:rPr>
              <a:t>    *(</a:t>
            </a:r>
            <a:r>
              <a:rPr kumimoji="0" lang="es-ES" altLang="nb-NO" sz="2000" b="0" i="0" u="none" strike="noStrike" cap="none" normalizeH="0" baseline="0" dirty="0" err="1">
                <a:ln>
                  <a:noFill/>
                </a:ln>
                <a:solidFill>
                  <a:srgbClr val="000000"/>
                </a:solidFill>
                <a:effectLst/>
                <a:latin typeface="Cascadia Mono" panose="020B0609020000020004" pitchFamily="49" charset="0"/>
                <a:cs typeface="Cascadia Code" panose="020B0609020000020004" pitchFamily="49" charset="0"/>
              </a:rPr>
              <a:t>double</a:t>
            </a:r>
            <a:r>
              <a:rPr kumimoji="0" lang="es-ES" altLang="nb-NO" sz="2000" b="0" i="0" u="none" strike="noStrike" cap="none" normalizeH="0" baseline="0" dirty="0">
                <a:ln>
                  <a:noFill/>
                </a:ln>
                <a:solidFill>
                  <a:srgbClr val="000000"/>
                </a:solidFill>
                <a:effectLst/>
                <a:latin typeface="Cascadia Mono" panose="020B0609020000020004" pitchFamily="49" charset="0"/>
                <a:cs typeface="Cascadia Code" panose="020B0609020000020004" pitchFamily="49" charset="0"/>
              </a:rPr>
              <a:t> f, Vector v) =&gt; </a:t>
            </a:r>
          </a:p>
          <a:p>
            <a:pPr marL="0" marR="0" lvl="0" indent="0" algn="l" defTabSz="914400" rtl="0" eaLnBrk="0" fontAlgn="base" latinLnBrk="0" hangingPunct="0">
              <a:lnSpc>
                <a:spcPct val="100000"/>
              </a:lnSpc>
              <a:spcBef>
                <a:spcPct val="0"/>
              </a:spcBef>
              <a:spcAft>
                <a:spcPct val="0"/>
              </a:spcAft>
              <a:buClrTx/>
              <a:buSzTx/>
              <a:buFontTx/>
              <a:buNone/>
              <a:tabLst/>
            </a:pPr>
            <a:r>
              <a:rPr lang="es-ES" altLang="nb-NO" sz="2000" dirty="0">
                <a:solidFill>
                  <a:srgbClr val="000000"/>
                </a:solidFill>
                <a:latin typeface="Cascadia Mono" panose="020B0609020000020004" pitchFamily="49" charset="0"/>
                <a:cs typeface="Cascadia Code" panose="020B0609020000020004" pitchFamily="49" charset="0"/>
              </a:rPr>
              <a:t>      </a:t>
            </a:r>
            <a:r>
              <a:rPr kumimoji="0" lang="es-ES" altLang="nb-NO" sz="2000" b="0" i="0" u="none" strike="noStrike" cap="none" normalizeH="0" baseline="0" dirty="0">
                <a:ln>
                  <a:noFill/>
                </a:ln>
                <a:solidFill>
                  <a:srgbClr val="000000"/>
                </a:solidFill>
                <a:effectLst/>
                <a:latin typeface="Cascadia Mono" panose="020B0609020000020004" pitchFamily="49" charset="0"/>
                <a:cs typeface="Cascadia Code" panose="020B0609020000020004" pitchFamily="49" charset="0"/>
              </a:rPr>
              <a:t>new Vector(f * </a:t>
            </a:r>
            <a:r>
              <a:rPr kumimoji="0" lang="es-ES" altLang="nb-NO" sz="2000" b="0" i="0" u="none" strike="noStrike" cap="none" normalizeH="0" baseline="0" dirty="0" err="1">
                <a:ln>
                  <a:noFill/>
                </a:ln>
                <a:solidFill>
                  <a:srgbClr val="000000"/>
                </a:solidFill>
                <a:effectLst/>
                <a:latin typeface="Cascadia Mono" panose="020B0609020000020004" pitchFamily="49" charset="0"/>
                <a:cs typeface="Cascadia Code" panose="020B0609020000020004" pitchFamily="49" charset="0"/>
              </a:rPr>
              <a:t>v.X</a:t>
            </a:r>
            <a:r>
              <a:rPr kumimoji="0" lang="es-ES" altLang="nb-NO" sz="2000" b="0" i="0" u="none" strike="noStrike" cap="none" normalizeH="0" baseline="0" dirty="0">
                <a:ln>
                  <a:noFill/>
                </a:ln>
                <a:solidFill>
                  <a:srgbClr val="000000"/>
                </a:solidFill>
                <a:effectLst/>
                <a:latin typeface="Cascadia Mono" panose="020B0609020000020004" pitchFamily="49" charset="0"/>
                <a:cs typeface="Cascadia Code" panose="020B0609020000020004" pitchFamily="49" charset="0"/>
              </a:rPr>
              <a:t>, f * </a:t>
            </a:r>
            <a:r>
              <a:rPr kumimoji="0" lang="es-ES" altLang="nb-NO" sz="2000" b="0" i="0" u="none" strike="noStrike" cap="none" normalizeH="0" baseline="0" dirty="0" err="1">
                <a:ln>
                  <a:noFill/>
                </a:ln>
                <a:solidFill>
                  <a:srgbClr val="000000"/>
                </a:solidFill>
                <a:effectLst/>
                <a:latin typeface="Cascadia Mono" panose="020B0609020000020004" pitchFamily="49" charset="0"/>
                <a:cs typeface="Cascadia Code" panose="020B0609020000020004" pitchFamily="49" charset="0"/>
              </a:rPr>
              <a:t>v.Y</a:t>
            </a:r>
            <a:r>
              <a:rPr kumimoji="0" lang="es-ES" altLang="nb-NO" sz="2000" b="0" i="0" u="none" strike="noStrike" cap="none" normalizeH="0" baseline="0" dirty="0">
                <a:ln>
                  <a:noFill/>
                </a:ln>
                <a:solidFill>
                  <a:srgbClr val="000000"/>
                </a:solidFill>
                <a:effectLst/>
                <a:latin typeface="Cascadia Mono" panose="020B0609020000020004" pitchFamily="49" charset="0"/>
                <a:cs typeface="Cascadia Code" panose="020B0609020000020004" pitchFamily="49" charset="0"/>
              </a:rPr>
              <a:t>);</a:t>
            </a:r>
            <a:endParaRPr kumimoji="0" lang="nb-NO" altLang="nb-NO" sz="2000" b="0" i="0" u="none" strike="noStrike" cap="none" normalizeH="0" baseline="0" dirty="0">
              <a:ln>
                <a:noFill/>
              </a:ln>
              <a:solidFill>
                <a:schemeClr val="tx1"/>
              </a:solidFill>
              <a:effectLst/>
              <a:latin typeface="Cascadia Code" panose="020B0609020000020004" pitchFamily="49" charset="0"/>
              <a:cs typeface="Cascadia Code" panose="020B06090200000200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nb-NO" altLang="nb-NO" sz="2000" b="0" i="0" u="none" strike="noStrike" cap="none" normalizeH="0" baseline="0" dirty="0">
                <a:ln>
                  <a:noFill/>
                </a:ln>
                <a:solidFill>
                  <a:schemeClr val="tx1"/>
                </a:solidFill>
                <a:effectLst/>
                <a:latin typeface="Cascadia Code" panose="020B0609020000020004" pitchFamily="49" charset="0"/>
                <a:cs typeface="Cascadia Code" panose="020B0609020000020004" pitchFamily="49" charset="0"/>
              </a:rPr>
              <a:t>} </a:t>
            </a:r>
          </a:p>
        </p:txBody>
      </p:sp>
    </p:spTree>
    <p:extLst>
      <p:ext uri="{BB962C8B-B14F-4D97-AF65-F5344CB8AC3E}">
        <p14:creationId xmlns:p14="http://schemas.microsoft.com/office/powerpoint/2010/main" val="23890716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22.03.2022</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46</a:t>
            </a:fld>
            <a:endParaRPr lang="nb-NO"/>
          </a:p>
        </p:txBody>
      </p:sp>
      <p:sp>
        <p:nvSpPr>
          <p:cNvPr id="8" name="Content Placeholder 2">
            <a:extLst>
              <a:ext uri="{FF2B5EF4-FFF2-40B4-BE49-F238E27FC236}">
                <a16:creationId xmlns:a16="http://schemas.microsoft.com/office/drawing/2014/main" id="{95FBDEC9-1AF8-4906-855D-039A2BBE3787}"/>
              </a:ext>
            </a:extLst>
          </p:cNvPr>
          <p:cNvSpPr>
            <a:spLocks noGrp="1"/>
          </p:cNvSpPr>
          <p:nvPr>
            <p:ph idx="1"/>
          </p:nvPr>
        </p:nvSpPr>
        <p:spPr>
          <a:xfrm>
            <a:off x="0" y="2952000"/>
            <a:ext cx="9144000" cy="617746"/>
          </a:xfrm>
        </p:spPr>
        <p:txBody>
          <a:bodyPr>
            <a:noAutofit/>
          </a:bodyPr>
          <a:lstStyle/>
          <a:p>
            <a:pPr marL="0" indent="0" algn="ctr">
              <a:buNone/>
            </a:pPr>
            <a:r>
              <a:rPr lang="nb-NO" sz="6000" dirty="0">
                <a:latin typeface="Bebas Neue" panose="020B0606020202050201" pitchFamily="34" charset="0"/>
                <a:cs typeface="Montserrat SemiBold"/>
              </a:rPr>
              <a:t>COORDINATE-CENTRIC</a:t>
            </a:r>
          </a:p>
        </p:txBody>
      </p:sp>
    </p:spTree>
    <p:extLst>
      <p:ext uri="{BB962C8B-B14F-4D97-AF65-F5344CB8AC3E}">
        <p14:creationId xmlns:p14="http://schemas.microsoft.com/office/powerpoint/2010/main" val="71350060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22.03.2022</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47</a:t>
            </a:fld>
            <a:endParaRPr lang="nb-NO"/>
          </a:p>
        </p:txBody>
      </p:sp>
      <p:sp>
        <p:nvSpPr>
          <p:cNvPr id="29" name="Rectangle 6">
            <a:extLst>
              <a:ext uri="{FF2B5EF4-FFF2-40B4-BE49-F238E27FC236}">
                <a16:creationId xmlns:a16="http://schemas.microsoft.com/office/drawing/2014/main" id="{DBAE3914-04CB-4DAE-BB21-F5CC710B23CE}"/>
              </a:ext>
            </a:extLst>
          </p:cNvPr>
          <p:cNvSpPr>
            <a:spLocks noChangeArrowheads="1"/>
          </p:cNvSpPr>
          <p:nvPr/>
        </p:nvSpPr>
        <p:spPr bwMode="auto">
          <a:xfrm>
            <a:off x="992222" y="875323"/>
            <a:ext cx="7110918" cy="47095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no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b-NO" altLang="nb-NO" sz="1600" b="0" i="0" u="none" strike="noStrike" cap="none" normalizeH="0" baseline="0" dirty="0" err="1">
                <a:ln>
                  <a:noFill/>
                </a:ln>
                <a:solidFill>
                  <a:schemeClr val="tx1"/>
                </a:solidFill>
                <a:effectLst/>
                <a:latin typeface="Cascadia Code" panose="020B0609020000020004" pitchFamily="49" charset="0"/>
                <a:cs typeface="Cascadia Code" panose="020B0609020000020004" pitchFamily="49" charset="0"/>
              </a:rPr>
              <a:t>public</a:t>
            </a:r>
            <a:r>
              <a:rPr kumimoji="0" lang="nb-NO" altLang="nb-NO" sz="1600" b="0" i="0" u="none" strike="noStrike" cap="none" normalizeH="0" baseline="0" dirty="0">
                <a:ln>
                  <a:noFill/>
                </a:ln>
                <a:solidFill>
                  <a:schemeClr val="tx1"/>
                </a:solidFill>
                <a:effectLst/>
                <a:latin typeface="Cascadia Code" panose="020B0609020000020004" pitchFamily="49" charset="0"/>
                <a:cs typeface="Cascadia Code" panose="020B0609020000020004" pitchFamily="49" charset="0"/>
              </a:rPr>
              <a:t> </a:t>
            </a:r>
            <a:r>
              <a:rPr kumimoji="0" lang="nb-NO" altLang="nb-NO" sz="1600" b="0" i="0" u="none" strike="noStrike" cap="none" normalizeH="0" baseline="0" dirty="0" err="1">
                <a:ln>
                  <a:noFill/>
                </a:ln>
                <a:solidFill>
                  <a:schemeClr val="tx1"/>
                </a:solidFill>
                <a:effectLst/>
                <a:latin typeface="Cascadia Code" panose="020B0609020000020004" pitchFamily="49" charset="0"/>
                <a:cs typeface="Cascadia Code" panose="020B0609020000020004" pitchFamily="49" charset="0"/>
              </a:rPr>
              <a:t>class</a:t>
            </a:r>
            <a:r>
              <a:rPr kumimoji="0" lang="nb-NO" altLang="nb-NO" sz="1600" b="0" i="0" u="none" strike="noStrike" cap="none" normalizeH="0" baseline="0" dirty="0">
                <a:ln>
                  <a:noFill/>
                </a:ln>
                <a:solidFill>
                  <a:schemeClr val="tx1"/>
                </a:solidFill>
                <a:effectLst/>
                <a:latin typeface="Cascadia Code" panose="020B0609020000020004" pitchFamily="49" charset="0"/>
                <a:cs typeface="Cascadia Code" panose="020B0609020000020004" pitchFamily="49" charset="0"/>
              </a:rPr>
              <a:t> </a:t>
            </a:r>
            <a:r>
              <a:rPr kumimoji="0" lang="nb-NO" altLang="nb-NO" sz="1600" b="0" i="0" u="none" strike="noStrike" cap="none" normalizeH="0" baseline="0" dirty="0" err="1">
                <a:ln>
                  <a:noFill/>
                </a:ln>
                <a:solidFill>
                  <a:schemeClr val="tx1"/>
                </a:solidFill>
                <a:effectLst/>
                <a:latin typeface="Cascadia Code" panose="020B0609020000020004" pitchFamily="49" charset="0"/>
                <a:cs typeface="Cascadia Code" panose="020B0609020000020004" pitchFamily="49" charset="0"/>
              </a:rPr>
              <a:t>Vector</a:t>
            </a:r>
            <a:r>
              <a:rPr kumimoji="0" lang="nb-NO" altLang="nb-NO" sz="1600" b="0" i="0" u="none" strike="noStrike" cap="none" normalizeH="0" baseline="0" dirty="0">
                <a:ln>
                  <a:noFill/>
                </a:ln>
                <a:solidFill>
                  <a:schemeClr val="tx1"/>
                </a:solidFill>
                <a:effectLst/>
                <a:latin typeface="Cascadia Code" panose="020B0609020000020004" pitchFamily="49" charset="0"/>
                <a:cs typeface="Cascadia Code" panose="020B0609020000020004" pitchFamily="49" charset="0"/>
              </a:rPr>
              <a:t> { </a:t>
            </a:r>
            <a:br>
              <a:rPr kumimoji="0" lang="nb-NO" altLang="nb-NO" sz="1600" b="0" i="0" u="none" strike="noStrike" cap="none" normalizeH="0" baseline="0" dirty="0">
                <a:ln>
                  <a:noFill/>
                </a:ln>
                <a:solidFill>
                  <a:schemeClr val="tx1"/>
                </a:solidFill>
                <a:effectLst/>
                <a:latin typeface="Cascadia Code" panose="020B0609020000020004" pitchFamily="49" charset="0"/>
                <a:cs typeface="Cascadia Code" panose="020B0609020000020004" pitchFamily="49" charset="0"/>
              </a:rPr>
            </a:br>
            <a:r>
              <a:rPr kumimoji="0" lang="nb-NO" altLang="nb-NO" sz="1600" b="0" i="0" u="none" strike="noStrike" cap="none" normalizeH="0" baseline="0" dirty="0">
                <a:ln>
                  <a:noFill/>
                </a:ln>
                <a:solidFill>
                  <a:schemeClr val="tx1"/>
                </a:solidFill>
                <a:effectLst/>
                <a:latin typeface="Cascadia Code" panose="020B0609020000020004" pitchFamily="49" charset="0"/>
                <a:cs typeface="Cascadia Code" panose="020B0609020000020004" pitchFamily="49" charset="0"/>
              </a:rPr>
              <a:t>  private </a:t>
            </a:r>
            <a:r>
              <a:rPr kumimoji="0" lang="nb-NO" altLang="nb-NO" sz="1600" b="0" i="0" u="none" strike="noStrike" cap="none" normalizeH="0" baseline="0" dirty="0" err="1">
                <a:ln>
                  <a:noFill/>
                </a:ln>
                <a:solidFill>
                  <a:schemeClr val="tx1"/>
                </a:solidFill>
                <a:effectLst/>
                <a:latin typeface="Cascadia Code" panose="020B0609020000020004" pitchFamily="49" charset="0"/>
                <a:cs typeface="Cascadia Code" panose="020B0609020000020004" pitchFamily="49" charset="0"/>
              </a:rPr>
              <a:t>Vector</a:t>
            </a:r>
            <a:r>
              <a:rPr kumimoji="0" lang="nb-NO" altLang="nb-NO" sz="1600" b="0" i="0" u="none" strike="noStrike" cap="none" normalizeH="0" baseline="0" dirty="0">
                <a:ln>
                  <a:noFill/>
                </a:ln>
                <a:solidFill>
                  <a:schemeClr val="tx1"/>
                </a:solidFill>
                <a:effectLst/>
                <a:latin typeface="Cascadia Code" panose="020B0609020000020004" pitchFamily="49" charset="0"/>
                <a:cs typeface="Cascadia Code" panose="020B0609020000020004" pitchFamily="49" charset="0"/>
              </a:rPr>
              <a:t>(double x, double y) </a:t>
            </a:r>
          </a:p>
          <a:p>
            <a:pPr marL="0" marR="0" lvl="0" indent="0" algn="l" defTabSz="914400" rtl="0" eaLnBrk="0" fontAlgn="base" latinLnBrk="0" hangingPunct="0">
              <a:lnSpc>
                <a:spcPct val="100000"/>
              </a:lnSpc>
              <a:spcBef>
                <a:spcPct val="0"/>
              </a:spcBef>
              <a:spcAft>
                <a:spcPct val="0"/>
              </a:spcAft>
              <a:buClrTx/>
              <a:buSzTx/>
              <a:buFontTx/>
              <a:buNone/>
              <a:tabLst/>
            </a:pPr>
            <a:r>
              <a:rPr lang="nb-NO" altLang="nb-NO" sz="1600" dirty="0">
                <a:latin typeface="Cascadia Code" panose="020B0609020000020004" pitchFamily="49" charset="0"/>
                <a:cs typeface="Cascadia Code" panose="020B0609020000020004" pitchFamily="49" charset="0"/>
              </a:rPr>
              <a:t>  </a:t>
            </a:r>
            <a:r>
              <a:rPr kumimoji="0" lang="nb-NO" altLang="nb-NO" sz="1600" b="0" i="0" u="none" strike="noStrike" cap="none" normalizeH="0" baseline="0" dirty="0">
                <a:ln>
                  <a:noFill/>
                </a:ln>
                <a:solidFill>
                  <a:schemeClr val="tx1"/>
                </a:solidFill>
                <a:effectLst/>
                <a:latin typeface="Cascadia Code" panose="020B0609020000020004" pitchFamily="49" charset="0"/>
                <a:cs typeface="Cascadia Code" panose="020B06090200000200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nb-NO" altLang="nb-NO" sz="1600" dirty="0">
                <a:latin typeface="Cascadia Code" panose="020B0609020000020004" pitchFamily="49" charset="0"/>
                <a:cs typeface="Cascadia Code" panose="020B0609020000020004" pitchFamily="49" charset="0"/>
              </a:rPr>
              <a:t>    </a:t>
            </a:r>
            <a:r>
              <a:rPr lang="nb-NO" altLang="nb-NO" sz="1600" dirty="0" err="1">
                <a:latin typeface="Cascadia Code" panose="020B0609020000020004" pitchFamily="49" charset="0"/>
                <a:cs typeface="Cascadia Code" panose="020B0609020000020004" pitchFamily="49" charset="0"/>
              </a:rPr>
              <a:t>X</a:t>
            </a:r>
            <a:r>
              <a:rPr lang="nb-NO" altLang="nb-NO" sz="1600" dirty="0">
                <a:latin typeface="Cascadia Code" panose="020B0609020000020004" pitchFamily="49" charset="0"/>
                <a:cs typeface="Cascadia Code" panose="020B0609020000020004" pitchFamily="49" charset="0"/>
              </a:rPr>
              <a:t> = x; Y = y;</a:t>
            </a:r>
            <a:br>
              <a:rPr lang="nb-NO" altLang="nb-NO" sz="1600" dirty="0">
                <a:latin typeface="Cascadia Code" panose="020B0609020000020004" pitchFamily="49" charset="0"/>
                <a:cs typeface="Cascadia Code" panose="020B0609020000020004" pitchFamily="49" charset="0"/>
              </a:rPr>
            </a:br>
            <a:r>
              <a:rPr lang="nb-NO" altLang="nb-NO" sz="1600" dirty="0">
                <a:latin typeface="Cascadia Code" panose="020B0609020000020004" pitchFamily="49" charset="0"/>
                <a:cs typeface="Cascadia Code" panose="020B0609020000020004" pitchFamily="49" charset="0"/>
              </a:rPr>
              <a:t>  </a:t>
            </a:r>
            <a:r>
              <a:rPr kumimoji="0" lang="nb-NO" altLang="nb-NO" sz="1600" b="0" i="0" u="none" strike="noStrike" cap="none" normalizeH="0" baseline="0" dirty="0">
                <a:ln>
                  <a:noFill/>
                </a:ln>
                <a:solidFill>
                  <a:schemeClr val="tx1"/>
                </a:solidFill>
                <a:effectLst/>
                <a:latin typeface="Cascadia Code" panose="020B0609020000020004" pitchFamily="49" charset="0"/>
                <a:cs typeface="Cascadia Code" panose="020B06090200000200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nb-NO" altLang="nb-NO" sz="1600" b="0" i="0" u="none" strike="noStrike" cap="none" normalizeH="0" baseline="0" dirty="0">
                <a:ln>
                  <a:noFill/>
                </a:ln>
                <a:solidFill>
                  <a:schemeClr val="tx1"/>
                </a:solidFill>
                <a:effectLst/>
                <a:latin typeface="Cascadia Code" panose="020B0609020000020004" pitchFamily="49" charset="0"/>
                <a:cs typeface="Cascadia Code" panose="020B06090200000200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nb-NO" altLang="nb-NO" sz="1600" dirty="0">
                <a:latin typeface="Cascadia Code" panose="020B0609020000020004" pitchFamily="49" charset="0"/>
                <a:cs typeface="Cascadia Code" panose="020B0609020000020004" pitchFamily="49" charset="0"/>
              </a:rPr>
              <a:t>  // Properties &amp; operators </a:t>
            </a:r>
            <a:r>
              <a:rPr lang="nb-NO" altLang="nb-NO" sz="1600" dirty="0" err="1">
                <a:latin typeface="Cascadia Code" panose="020B0609020000020004" pitchFamily="49" charset="0"/>
                <a:cs typeface="Cascadia Code" panose="020B0609020000020004" pitchFamily="49" charset="0"/>
              </a:rPr>
              <a:t>omitted</a:t>
            </a:r>
            <a:br>
              <a:rPr lang="nb-NO" altLang="nb-NO" sz="1600" dirty="0">
                <a:latin typeface="Cascadia Code" panose="020B0609020000020004" pitchFamily="49" charset="0"/>
                <a:cs typeface="Cascadia Code" panose="020B0609020000020004" pitchFamily="49" charset="0"/>
              </a:rPr>
            </a:br>
            <a:endParaRPr lang="nb-NO" altLang="nb-NO" sz="1600" dirty="0">
              <a:latin typeface="Cascadia Code" panose="020B0609020000020004" pitchFamily="49" charset="0"/>
              <a:cs typeface="Cascadia Code" panose="020B06090200000200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nb-NO" altLang="nb-NO" sz="1600" dirty="0">
                <a:latin typeface="Cascadia Code" panose="020B0609020000020004" pitchFamily="49" charset="0"/>
                <a:cs typeface="Cascadia Code" panose="020B0609020000020004" pitchFamily="49" charset="0"/>
              </a:rPr>
              <a:t>  </a:t>
            </a:r>
            <a:r>
              <a:rPr lang="nb-NO" altLang="nb-NO" sz="1600" dirty="0" err="1">
                <a:latin typeface="Cascadia Code" panose="020B0609020000020004" pitchFamily="49" charset="0"/>
                <a:cs typeface="Cascadia Code" panose="020B0609020000020004" pitchFamily="49" charset="0"/>
              </a:rPr>
              <a:t>public</a:t>
            </a:r>
            <a:r>
              <a:rPr lang="nb-NO" altLang="nb-NO" sz="1600" dirty="0">
                <a:latin typeface="Cascadia Code" panose="020B0609020000020004" pitchFamily="49" charset="0"/>
                <a:cs typeface="Cascadia Code" panose="020B0609020000020004" pitchFamily="49" charset="0"/>
              </a:rPr>
              <a:t> </a:t>
            </a:r>
            <a:r>
              <a:rPr lang="nb-NO" altLang="nb-NO" sz="1600" dirty="0" err="1">
                <a:latin typeface="Cascadia Code" panose="020B0609020000020004" pitchFamily="49" charset="0"/>
                <a:cs typeface="Cascadia Code" panose="020B0609020000020004" pitchFamily="49" charset="0"/>
              </a:rPr>
              <a:t>static</a:t>
            </a:r>
            <a:r>
              <a:rPr lang="nb-NO" altLang="nb-NO" sz="1600" dirty="0">
                <a:latin typeface="Cascadia Code" panose="020B0609020000020004" pitchFamily="49" charset="0"/>
                <a:cs typeface="Cascadia Code" panose="020B0609020000020004" pitchFamily="49" charset="0"/>
              </a:rPr>
              <a:t> </a:t>
            </a:r>
            <a:r>
              <a:rPr lang="nb-NO" altLang="nb-NO" sz="1600" dirty="0" err="1">
                <a:latin typeface="Cascadia Code" panose="020B0609020000020004" pitchFamily="49" charset="0"/>
                <a:cs typeface="Cascadia Code" panose="020B0609020000020004" pitchFamily="49" charset="0"/>
              </a:rPr>
              <a:t>Vector</a:t>
            </a:r>
            <a:endParaRPr lang="nb-NO" altLang="nb-NO" sz="1600" dirty="0">
              <a:latin typeface="Cascadia Code" panose="020B0609020000020004" pitchFamily="49" charset="0"/>
              <a:cs typeface="Cascadia Code" panose="020B06090200000200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nb-NO" altLang="nb-NO" sz="1600" dirty="0">
                <a:latin typeface="Cascadia Code" panose="020B0609020000020004" pitchFamily="49" charset="0"/>
                <a:cs typeface="Cascadia Code" panose="020B0609020000020004" pitchFamily="49" charset="0"/>
              </a:rPr>
              <a:t>    </a:t>
            </a:r>
            <a:r>
              <a:rPr lang="nb-NO" altLang="nb-NO" sz="1600" dirty="0" err="1">
                <a:latin typeface="Cascadia Code" panose="020B0609020000020004" pitchFamily="49" charset="0"/>
                <a:cs typeface="Cascadia Code" panose="020B0609020000020004" pitchFamily="49" charset="0"/>
              </a:rPr>
              <a:t>FromCoordinates</a:t>
            </a:r>
            <a:r>
              <a:rPr lang="nb-NO" altLang="nb-NO" sz="1600" dirty="0">
                <a:latin typeface="Cascadia Code" panose="020B0609020000020004" pitchFamily="49" charset="0"/>
                <a:cs typeface="Cascadia Code" panose="020B0609020000020004" pitchFamily="49" charset="0"/>
              </a:rPr>
              <a:t>(double x, double y) </a:t>
            </a:r>
          </a:p>
          <a:p>
            <a:pPr marL="0" marR="0" lvl="0" indent="0" algn="l" defTabSz="914400" rtl="0" eaLnBrk="0" fontAlgn="base" latinLnBrk="0" hangingPunct="0">
              <a:lnSpc>
                <a:spcPct val="100000"/>
              </a:lnSpc>
              <a:spcBef>
                <a:spcPct val="0"/>
              </a:spcBef>
              <a:spcAft>
                <a:spcPct val="0"/>
              </a:spcAft>
              <a:buClrTx/>
              <a:buSzTx/>
              <a:buFontTx/>
              <a:buNone/>
              <a:tabLst/>
            </a:pPr>
            <a:r>
              <a:rPr lang="nb-NO" altLang="nb-NO" sz="1600" dirty="0">
                <a:latin typeface="Cascadia Code" panose="020B0609020000020004" pitchFamily="49" charset="0"/>
                <a:cs typeface="Cascadia Code" panose="020B06090200000200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nb-NO" altLang="nb-NO" sz="1600" dirty="0">
                <a:latin typeface="Cascadia Code" panose="020B0609020000020004" pitchFamily="49" charset="0"/>
                <a:cs typeface="Cascadia Code" panose="020B0609020000020004" pitchFamily="49" charset="0"/>
              </a:rPr>
              <a:t>    </a:t>
            </a:r>
            <a:r>
              <a:rPr lang="nb-NO" altLang="nb-NO" sz="1600" dirty="0" err="1">
                <a:latin typeface="Cascadia Code" panose="020B0609020000020004" pitchFamily="49" charset="0"/>
                <a:cs typeface="Cascadia Code" panose="020B0609020000020004" pitchFamily="49" charset="0"/>
              </a:rPr>
              <a:t>return</a:t>
            </a:r>
            <a:r>
              <a:rPr lang="nb-NO" altLang="nb-NO" sz="1600" dirty="0">
                <a:latin typeface="Cascadia Code" panose="020B0609020000020004" pitchFamily="49" charset="0"/>
                <a:cs typeface="Cascadia Code" panose="020B0609020000020004" pitchFamily="49" charset="0"/>
              </a:rPr>
              <a:t> </a:t>
            </a:r>
            <a:r>
              <a:rPr lang="nb-NO" altLang="nb-NO" sz="1600" dirty="0" err="1">
                <a:latin typeface="Cascadia Code" panose="020B0609020000020004" pitchFamily="49" charset="0"/>
                <a:cs typeface="Cascadia Code" panose="020B0609020000020004" pitchFamily="49" charset="0"/>
              </a:rPr>
              <a:t>new</a:t>
            </a:r>
            <a:r>
              <a:rPr lang="nb-NO" altLang="nb-NO" sz="1600" dirty="0">
                <a:latin typeface="Cascadia Code" panose="020B0609020000020004" pitchFamily="49" charset="0"/>
                <a:cs typeface="Cascadia Code" panose="020B0609020000020004" pitchFamily="49" charset="0"/>
              </a:rPr>
              <a:t> </a:t>
            </a:r>
            <a:r>
              <a:rPr lang="nb-NO" altLang="nb-NO" sz="1600" dirty="0" err="1">
                <a:latin typeface="Cascadia Code" panose="020B0609020000020004" pitchFamily="49" charset="0"/>
                <a:cs typeface="Cascadia Code" panose="020B0609020000020004" pitchFamily="49" charset="0"/>
              </a:rPr>
              <a:t>Vector</a:t>
            </a:r>
            <a:r>
              <a:rPr lang="nb-NO" altLang="nb-NO" sz="1600" dirty="0">
                <a:latin typeface="Cascadia Code" panose="020B0609020000020004" pitchFamily="49" charset="0"/>
                <a:cs typeface="Cascadia Code" panose="020B0609020000020004" pitchFamily="49" charset="0"/>
              </a:rPr>
              <a:t>(x, y); </a:t>
            </a:r>
          </a:p>
          <a:p>
            <a:pPr marL="0" marR="0" lvl="0" indent="0" algn="l" defTabSz="914400" rtl="0" eaLnBrk="0" fontAlgn="base" latinLnBrk="0" hangingPunct="0">
              <a:lnSpc>
                <a:spcPct val="100000"/>
              </a:lnSpc>
              <a:spcBef>
                <a:spcPct val="0"/>
              </a:spcBef>
              <a:spcAft>
                <a:spcPct val="0"/>
              </a:spcAft>
              <a:buClrTx/>
              <a:buSzTx/>
              <a:buFontTx/>
              <a:buNone/>
              <a:tabLst/>
            </a:pPr>
            <a:r>
              <a:rPr lang="nb-NO" altLang="nb-NO" sz="1600" dirty="0">
                <a:latin typeface="Cascadia Code" panose="020B0609020000020004" pitchFamily="49" charset="0"/>
                <a:cs typeface="Cascadia Code" panose="020B0609020000020004" pitchFamily="49" charset="0"/>
              </a:rPr>
              <a:t>  }</a:t>
            </a:r>
            <a:br>
              <a:rPr lang="nb-NO" altLang="nb-NO" sz="1600" dirty="0">
                <a:latin typeface="Cascadia Code" panose="020B0609020000020004" pitchFamily="49" charset="0"/>
                <a:cs typeface="Cascadia Code" panose="020B0609020000020004" pitchFamily="49" charset="0"/>
              </a:rPr>
            </a:br>
            <a:br>
              <a:rPr lang="nb-NO" altLang="nb-NO" sz="1600" dirty="0">
                <a:latin typeface="Cascadia Code" panose="020B0609020000020004" pitchFamily="49" charset="0"/>
                <a:cs typeface="Cascadia Code" panose="020B0609020000020004" pitchFamily="49" charset="0"/>
              </a:rPr>
            </a:br>
            <a:r>
              <a:rPr lang="nb-NO" altLang="nb-NO" sz="1600" dirty="0">
                <a:latin typeface="Cascadia Code" panose="020B0609020000020004" pitchFamily="49" charset="0"/>
                <a:cs typeface="Cascadia Code" panose="020B0609020000020004" pitchFamily="49" charset="0"/>
              </a:rPr>
              <a:t>  </a:t>
            </a:r>
            <a:r>
              <a:rPr lang="nb-NO" altLang="nb-NO" sz="1600" dirty="0" err="1">
                <a:latin typeface="Cascadia Code" panose="020B0609020000020004" pitchFamily="49" charset="0"/>
                <a:cs typeface="Cascadia Code" panose="020B0609020000020004" pitchFamily="49" charset="0"/>
              </a:rPr>
              <a:t>public</a:t>
            </a:r>
            <a:r>
              <a:rPr lang="nb-NO" altLang="nb-NO" sz="1600" dirty="0">
                <a:latin typeface="Cascadia Code" panose="020B0609020000020004" pitchFamily="49" charset="0"/>
                <a:cs typeface="Cascadia Code" panose="020B0609020000020004" pitchFamily="49" charset="0"/>
              </a:rPr>
              <a:t> </a:t>
            </a:r>
            <a:r>
              <a:rPr lang="nb-NO" altLang="nb-NO" sz="1600" dirty="0" err="1">
                <a:latin typeface="Cascadia Code" panose="020B0609020000020004" pitchFamily="49" charset="0"/>
                <a:cs typeface="Cascadia Code" panose="020B0609020000020004" pitchFamily="49" charset="0"/>
              </a:rPr>
              <a:t>static</a:t>
            </a:r>
            <a:r>
              <a:rPr lang="nb-NO" altLang="nb-NO" sz="1600" dirty="0">
                <a:latin typeface="Cascadia Code" panose="020B0609020000020004" pitchFamily="49" charset="0"/>
                <a:cs typeface="Cascadia Code" panose="020B0609020000020004" pitchFamily="49" charset="0"/>
              </a:rPr>
              <a:t> </a:t>
            </a:r>
            <a:r>
              <a:rPr lang="nb-NO" altLang="nb-NO" sz="1600" dirty="0" err="1">
                <a:latin typeface="Cascadia Code" panose="020B0609020000020004" pitchFamily="49" charset="0"/>
                <a:cs typeface="Cascadia Code" panose="020B0609020000020004" pitchFamily="49" charset="0"/>
              </a:rPr>
              <a:t>Vector</a:t>
            </a:r>
            <a:r>
              <a:rPr lang="nb-NO" altLang="nb-NO" sz="1600" dirty="0">
                <a:latin typeface="Cascadia Code" panose="020B0609020000020004" pitchFamily="49" charset="0"/>
                <a:cs typeface="Cascadia Code" panose="020B0609020000020004" pitchFamily="49" charset="0"/>
              </a:rPr>
              <a:t> </a:t>
            </a:r>
            <a:br>
              <a:rPr lang="nb-NO" altLang="nb-NO" sz="1600" dirty="0">
                <a:latin typeface="Cascadia Code" panose="020B0609020000020004" pitchFamily="49" charset="0"/>
                <a:cs typeface="Cascadia Code" panose="020B0609020000020004" pitchFamily="49" charset="0"/>
              </a:rPr>
            </a:br>
            <a:r>
              <a:rPr lang="nb-NO" altLang="nb-NO" sz="1600" dirty="0">
                <a:latin typeface="Cascadia Code" panose="020B0609020000020004" pitchFamily="49" charset="0"/>
                <a:cs typeface="Cascadia Code" panose="020B0609020000020004" pitchFamily="49" charset="0"/>
              </a:rPr>
              <a:t>    </a:t>
            </a:r>
            <a:r>
              <a:rPr lang="nb-NO" altLang="nb-NO" sz="1600" dirty="0" err="1">
                <a:latin typeface="Cascadia Code" panose="020B0609020000020004" pitchFamily="49" charset="0"/>
                <a:cs typeface="Cascadia Code" panose="020B0609020000020004" pitchFamily="49" charset="0"/>
              </a:rPr>
              <a:t>FromMagnitudeAndAngle</a:t>
            </a:r>
            <a:r>
              <a:rPr lang="nb-NO" altLang="nb-NO" sz="1600" dirty="0">
                <a:latin typeface="Cascadia Code" panose="020B0609020000020004" pitchFamily="49" charset="0"/>
                <a:cs typeface="Cascadia Code" panose="020B0609020000020004" pitchFamily="49" charset="0"/>
              </a:rPr>
              <a:t>(double m, double a) </a:t>
            </a:r>
          </a:p>
          <a:p>
            <a:pPr marL="0" marR="0" lvl="0" indent="0" algn="l" defTabSz="914400" rtl="0" eaLnBrk="0" fontAlgn="base" latinLnBrk="0" hangingPunct="0">
              <a:lnSpc>
                <a:spcPct val="100000"/>
              </a:lnSpc>
              <a:spcBef>
                <a:spcPct val="0"/>
              </a:spcBef>
              <a:spcAft>
                <a:spcPct val="0"/>
              </a:spcAft>
              <a:buClrTx/>
              <a:buSzTx/>
              <a:buFontTx/>
              <a:buNone/>
              <a:tabLst/>
            </a:pPr>
            <a:r>
              <a:rPr lang="nb-NO" altLang="nb-NO" sz="1600" dirty="0">
                <a:latin typeface="Cascadia Code" panose="020B0609020000020004" pitchFamily="49" charset="0"/>
                <a:cs typeface="Cascadia Code" panose="020B06090200000200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nb-NO" altLang="nb-NO" sz="1600" dirty="0">
                <a:latin typeface="Cascadia Code" panose="020B0609020000020004" pitchFamily="49" charset="0"/>
                <a:cs typeface="Cascadia Code" panose="020B0609020000020004" pitchFamily="49" charset="0"/>
              </a:rPr>
              <a:t>    var x = m * </a:t>
            </a:r>
            <a:r>
              <a:rPr lang="nb-NO" altLang="nb-NO" sz="1600" dirty="0" err="1">
                <a:latin typeface="Cascadia Code" panose="020B0609020000020004" pitchFamily="49" charset="0"/>
                <a:cs typeface="Cascadia Code" panose="020B0609020000020004" pitchFamily="49" charset="0"/>
              </a:rPr>
              <a:t>Math.Cos</a:t>
            </a:r>
            <a:r>
              <a:rPr lang="nb-NO" altLang="nb-NO" sz="1600" dirty="0">
                <a:latin typeface="Cascadia Code" panose="020B0609020000020004" pitchFamily="49" charset="0"/>
                <a:cs typeface="Cascadia Code" panose="020B0609020000020004" pitchFamily="49" charset="0"/>
              </a:rPr>
              <a:t>(a);</a:t>
            </a:r>
          </a:p>
          <a:p>
            <a:pPr marL="0" marR="0" lvl="0" indent="0" algn="l" defTabSz="914400" rtl="0" eaLnBrk="0" fontAlgn="base" latinLnBrk="0" hangingPunct="0">
              <a:lnSpc>
                <a:spcPct val="100000"/>
              </a:lnSpc>
              <a:spcBef>
                <a:spcPct val="0"/>
              </a:spcBef>
              <a:spcAft>
                <a:spcPct val="0"/>
              </a:spcAft>
              <a:buClrTx/>
              <a:buSzTx/>
              <a:buFontTx/>
              <a:buNone/>
              <a:tabLst/>
            </a:pPr>
            <a:r>
              <a:rPr lang="nb-NO" altLang="nb-NO" sz="1600" dirty="0">
                <a:latin typeface="Cascadia Code" panose="020B0609020000020004" pitchFamily="49" charset="0"/>
                <a:cs typeface="Cascadia Code" panose="020B0609020000020004" pitchFamily="49" charset="0"/>
              </a:rPr>
              <a:t>    var y = m * </a:t>
            </a:r>
            <a:r>
              <a:rPr lang="nb-NO" altLang="nb-NO" sz="1600" dirty="0" err="1">
                <a:latin typeface="Cascadia Code" panose="020B0609020000020004" pitchFamily="49" charset="0"/>
                <a:cs typeface="Cascadia Code" panose="020B0609020000020004" pitchFamily="49" charset="0"/>
              </a:rPr>
              <a:t>Math.Sin</a:t>
            </a:r>
            <a:r>
              <a:rPr lang="nb-NO" altLang="nb-NO" sz="1600" dirty="0">
                <a:latin typeface="Cascadia Code" panose="020B0609020000020004" pitchFamily="49" charset="0"/>
                <a:cs typeface="Cascadia Code" panose="020B0609020000020004" pitchFamily="49" charset="0"/>
              </a:rPr>
              <a:t>(a);</a:t>
            </a:r>
          </a:p>
          <a:p>
            <a:pPr marL="0" marR="0" lvl="0" indent="0" algn="l" defTabSz="914400" rtl="0" eaLnBrk="0" fontAlgn="base" latinLnBrk="0" hangingPunct="0">
              <a:lnSpc>
                <a:spcPct val="100000"/>
              </a:lnSpc>
              <a:spcBef>
                <a:spcPct val="0"/>
              </a:spcBef>
              <a:spcAft>
                <a:spcPct val="0"/>
              </a:spcAft>
              <a:buClrTx/>
              <a:buSzTx/>
              <a:buFontTx/>
              <a:buNone/>
              <a:tabLst/>
            </a:pPr>
            <a:r>
              <a:rPr lang="nb-NO" altLang="nb-NO" sz="1600" dirty="0">
                <a:latin typeface="Cascadia Code" panose="020B0609020000020004" pitchFamily="49" charset="0"/>
                <a:cs typeface="Cascadia Code" panose="020B0609020000020004" pitchFamily="49" charset="0"/>
              </a:rPr>
              <a:t>    </a:t>
            </a:r>
            <a:r>
              <a:rPr lang="nb-NO" altLang="nb-NO" sz="1600" dirty="0" err="1">
                <a:latin typeface="Cascadia Code" panose="020B0609020000020004" pitchFamily="49" charset="0"/>
                <a:cs typeface="Cascadia Code" panose="020B0609020000020004" pitchFamily="49" charset="0"/>
              </a:rPr>
              <a:t>return</a:t>
            </a:r>
            <a:r>
              <a:rPr lang="nb-NO" altLang="nb-NO" sz="1600" dirty="0">
                <a:latin typeface="Cascadia Code" panose="020B0609020000020004" pitchFamily="49" charset="0"/>
                <a:cs typeface="Cascadia Code" panose="020B0609020000020004" pitchFamily="49" charset="0"/>
              </a:rPr>
              <a:t> </a:t>
            </a:r>
            <a:r>
              <a:rPr lang="nb-NO" altLang="nb-NO" sz="1600" dirty="0" err="1">
                <a:latin typeface="Cascadia Code" panose="020B0609020000020004" pitchFamily="49" charset="0"/>
                <a:cs typeface="Cascadia Code" panose="020B0609020000020004" pitchFamily="49" charset="0"/>
              </a:rPr>
              <a:t>new</a:t>
            </a:r>
            <a:r>
              <a:rPr lang="nb-NO" altLang="nb-NO" sz="1600" dirty="0">
                <a:latin typeface="Cascadia Code" panose="020B0609020000020004" pitchFamily="49" charset="0"/>
                <a:cs typeface="Cascadia Code" panose="020B0609020000020004" pitchFamily="49" charset="0"/>
              </a:rPr>
              <a:t> </a:t>
            </a:r>
            <a:r>
              <a:rPr lang="nb-NO" altLang="nb-NO" sz="1600" dirty="0" err="1">
                <a:latin typeface="Cascadia Code" panose="020B0609020000020004" pitchFamily="49" charset="0"/>
                <a:cs typeface="Cascadia Code" panose="020B0609020000020004" pitchFamily="49" charset="0"/>
              </a:rPr>
              <a:t>Vector</a:t>
            </a:r>
            <a:r>
              <a:rPr lang="nb-NO" altLang="nb-NO" sz="1600" dirty="0">
                <a:latin typeface="Cascadia Code" panose="020B0609020000020004" pitchFamily="49" charset="0"/>
                <a:cs typeface="Cascadia Code" panose="020B0609020000020004" pitchFamily="49" charset="0"/>
              </a:rPr>
              <a:t>(x, y);</a:t>
            </a:r>
          </a:p>
          <a:p>
            <a:pPr marL="0" marR="0" lvl="0" indent="0" algn="l" defTabSz="914400" rtl="0" eaLnBrk="0" fontAlgn="base" latinLnBrk="0" hangingPunct="0">
              <a:lnSpc>
                <a:spcPct val="100000"/>
              </a:lnSpc>
              <a:spcBef>
                <a:spcPct val="0"/>
              </a:spcBef>
              <a:spcAft>
                <a:spcPct val="0"/>
              </a:spcAft>
              <a:buClrTx/>
              <a:buSzTx/>
              <a:buFontTx/>
              <a:buNone/>
              <a:tabLst/>
            </a:pPr>
            <a:r>
              <a:rPr lang="nb-NO" altLang="nb-NO" sz="1600" dirty="0">
                <a:latin typeface="Cascadia Code" panose="020B0609020000020004" pitchFamily="49" charset="0"/>
                <a:cs typeface="Cascadia Code" panose="020B06090200000200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nb-NO" altLang="nb-NO" sz="1600" b="0" i="0" u="none" strike="noStrike" cap="none" normalizeH="0" baseline="0" dirty="0">
                <a:ln>
                  <a:noFill/>
                </a:ln>
                <a:solidFill>
                  <a:schemeClr val="tx1"/>
                </a:solidFill>
                <a:effectLst/>
                <a:latin typeface="Cascadia Code" panose="020B0609020000020004" pitchFamily="49" charset="0"/>
                <a:cs typeface="Cascadia Code" panose="020B0609020000020004" pitchFamily="49" charset="0"/>
              </a:rPr>
              <a:t>} </a:t>
            </a:r>
          </a:p>
        </p:txBody>
      </p:sp>
    </p:spTree>
    <p:extLst>
      <p:ext uri="{BB962C8B-B14F-4D97-AF65-F5344CB8AC3E}">
        <p14:creationId xmlns:p14="http://schemas.microsoft.com/office/powerpoint/2010/main" val="116470111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22.03.2022</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48</a:t>
            </a:fld>
            <a:endParaRPr lang="nb-NO"/>
          </a:p>
        </p:txBody>
      </p:sp>
      <p:sp>
        <p:nvSpPr>
          <p:cNvPr id="8" name="Content Placeholder 2">
            <a:extLst>
              <a:ext uri="{FF2B5EF4-FFF2-40B4-BE49-F238E27FC236}">
                <a16:creationId xmlns:a16="http://schemas.microsoft.com/office/drawing/2014/main" id="{95FBDEC9-1AF8-4906-855D-039A2BBE3787}"/>
              </a:ext>
            </a:extLst>
          </p:cNvPr>
          <p:cNvSpPr>
            <a:spLocks noGrp="1"/>
          </p:cNvSpPr>
          <p:nvPr>
            <p:ph idx="1"/>
          </p:nvPr>
        </p:nvSpPr>
        <p:spPr>
          <a:xfrm>
            <a:off x="0" y="2952000"/>
            <a:ext cx="9144000" cy="617746"/>
          </a:xfrm>
        </p:spPr>
        <p:txBody>
          <a:bodyPr>
            <a:noAutofit/>
          </a:bodyPr>
          <a:lstStyle/>
          <a:p>
            <a:pPr marL="0" indent="0" algn="ctr">
              <a:buNone/>
            </a:pPr>
            <a:r>
              <a:rPr lang="nb-NO" sz="6000" dirty="0">
                <a:latin typeface="Bebas Neue" panose="020B0606020202050201" pitchFamily="34" charset="0"/>
                <a:cs typeface="Montserrat SemiBold"/>
              </a:rPr>
              <a:t>VALUE EQUALITY</a:t>
            </a:r>
          </a:p>
        </p:txBody>
      </p:sp>
    </p:spTree>
    <p:extLst>
      <p:ext uri="{BB962C8B-B14F-4D97-AF65-F5344CB8AC3E}">
        <p14:creationId xmlns:p14="http://schemas.microsoft.com/office/powerpoint/2010/main" val="266104605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22.03.2022</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49</a:t>
            </a:fld>
            <a:endParaRPr lang="nb-NO"/>
          </a:p>
        </p:txBody>
      </p:sp>
      <p:sp>
        <p:nvSpPr>
          <p:cNvPr id="29" name="Rectangle 6">
            <a:extLst>
              <a:ext uri="{FF2B5EF4-FFF2-40B4-BE49-F238E27FC236}">
                <a16:creationId xmlns:a16="http://schemas.microsoft.com/office/drawing/2014/main" id="{DBAE3914-04CB-4DAE-BB21-F5CC710B23CE}"/>
              </a:ext>
            </a:extLst>
          </p:cNvPr>
          <p:cNvSpPr>
            <a:spLocks noChangeArrowheads="1"/>
          </p:cNvSpPr>
          <p:nvPr/>
        </p:nvSpPr>
        <p:spPr bwMode="auto">
          <a:xfrm>
            <a:off x="992222" y="875323"/>
            <a:ext cx="7110918" cy="47095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no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b-NO" altLang="nb-NO" sz="1600" b="0" i="0" u="none" strike="noStrike" cap="none" normalizeH="0" baseline="0" dirty="0" err="1">
                <a:ln>
                  <a:noFill/>
                </a:ln>
                <a:solidFill>
                  <a:schemeClr val="tx1"/>
                </a:solidFill>
                <a:effectLst/>
                <a:latin typeface="Cascadia Code" panose="020B0609020000020004" pitchFamily="49" charset="0"/>
                <a:cs typeface="Cascadia Code" panose="020B0609020000020004" pitchFamily="49" charset="0"/>
              </a:rPr>
              <a:t>public</a:t>
            </a:r>
            <a:r>
              <a:rPr kumimoji="0" lang="nb-NO" altLang="nb-NO" sz="1600" b="0" i="0" u="none" strike="noStrike" cap="none" normalizeH="0" baseline="0" dirty="0">
                <a:ln>
                  <a:noFill/>
                </a:ln>
                <a:solidFill>
                  <a:schemeClr val="tx1"/>
                </a:solidFill>
                <a:effectLst/>
                <a:latin typeface="Cascadia Code" panose="020B0609020000020004" pitchFamily="49" charset="0"/>
                <a:cs typeface="Cascadia Code" panose="020B0609020000020004" pitchFamily="49" charset="0"/>
              </a:rPr>
              <a:t> </a:t>
            </a:r>
            <a:r>
              <a:rPr kumimoji="0" lang="nb-NO" altLang="nb-NO" sz="1600" b="0" i="0" u="none" strike="noStrike" cap="none" normalizeH="0" baseline="0" dirty="0" err="1">
                <a:ln>
                  <a:noFill/>
                </a:ln>
                <a:solidFill>
                  <a:schemeClr val="tx1"/>
                </a:solidFill>
                <a:effectLst/>
                <a:latin typeface="Cascadia Code" panose="020B0609020000020004" pitchFamily="49" charset="0"/>
                <a:cs typeface="Cascadia Code" panose="020B0609020000020004" pitchFamily="49" charset="0"/>
              </a:rPr>
              <a:t>class</a:t>
            </a:r>
            <a:r>
              <a:rPr kumimoji="0" lang="nb-NO" altLang="nb-NO" sz="1600" b="0" i="0" u="none" strike="noStrike" cap="none" normalizeH="0" baseline="0" dirty="0">
                <a:ln>
                  <a:noFill/>
                </a:ln>
                <a:solidFill>
                  <a:schemeClr val="tx1"/>
                </a:solidFill>
                <a:effectLst/>
                <a:latin typeface="Cascadia Code" panose="020B0609020000020004" pitchFamily="49" charset="0"/>
                <a:cs typeface="Cascadia Code" panose="020B0609020000020004" pitchFamily="49" charset="0"/>
              </a:rPr>
              <a:t> </a:t>
            </a:r>
            <a:r>
              <a:rPr kumimoji="0" lang="nb-NO" altLang="nb-NO" sz="1600" b="0" i="0" u="none" strike="noStrike" cap="none" normalizeH="0" baseline="0" dirty="0" err="1">
                <a:ln>
                  <a:noFill/>
                </a:ln>
                <a:solidFill>
                  <a:schemeClr val="tx1"/>
                </a:solidFill>
                <a:effectLst/>
                <a:latin typeface="Cascadia Code" panose="020B0609020000020004" pitchFamily="49" charset="0"/>
                <a:cs typeface="Cascadia Code" panose="020B0609020000020004" pitchFamily="49" charset="0"/>
              </a:rPr>
              <a:t>Vector</a:t>
            </a:r>
            <a:r>
              <a:rPr kumimoji="0" lang="nb-NO" altLang="nb-NO" sz="1600" b="0" i="0" u="none" strike="noStrike" cap="none" normalizeH="0" baseline="0" dirty="0">
                <a:ln>
                  <a:noFill/>
                </a:ln>
                <a:solidFill>
                  <a:schemeClr val="tx1"/>
                </a:solidFill>
                <a:effectLst/>
                <a:latin typeface="Cascadia Code" panose="020B0609020000020004" pitchFamily="49" charset="0"/>
                <a:cs typeface="Cascadia Code" panose="020B0609020000020004" pitchFamily="49" charset="0"/>
              </a:rPr>
              <a:t> { </a:t>
            </a:r>
          </a:p>
          <a:p>
            <a:pPr marL="0" marR="0" lvl="0" indent="0" algn="l" defTabSz="914400" rtl="0" eaLnBrk="0" fontAlgn="base" latinLnBrk="0" hangingPunct="0">
              <a:lnSpc>
                <a:spcPct val="100000"/>
              </a:lnSpc>
              <a:spcBef>
                <a:spcPct val="0"/>
              </a:spcBef>
              <a:spcAft>
                <a:spcPct val="0"/>
              </a:spcAft>
              <a:buClrTx/>
              <a:buSzTx/>
              <a:buFontTx/>
              <a:buNone/>
              <a:tabLst/>
            </a:pPr>
            <a:endParaRPr lang="nb-NO" altLang="nb-NO" sz="1600" dirty="0">
              <a:latin typeface="Cascadia Code" panose="020B0609020000020004" pitchFamily="49" charset="0"/>
              <a:cs typeface="Cascadia Code" panose="020B06090200000200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nb-NO" altLang="nb-NO" sz="1600" dirty="0">
                <a:latin typeface="Cascadia Code" panose="020B0609020000020004" pitchFamily="49" charset="0"/>
                <a:cs typeface="Cascadia Code" panose="020B0609020000020004" pitchFamily="49" charset="0"/>
              </a:rPr>
              <a:t>  // </a:t>
            </a:r>
            <a:r>
              <a:rPr lang="nb-NO" altLang="nb-NO" sz="1600" dirty="0" err="1">
                <a:latin typeface="Cascadia Code" panose="020B0609020000020004" pitchFamily="49" charset="0"/>
                <a:cs typeface="Cascadia Code" panose="020B0609020000020004" pitchFamily="49" charset="0"/>
              </a:rPr>
              <a:t>Omitted</a:t>
            </a:r>
            <a:r>
              <a:rPr lang="nb-NO" altLang="nb-NO" sz="1600" dirty="0">
                <a:latin typeface="Cascadia Code" panose="020B0609020000020004" pitchFamily="49" charset="0"/>
                <a:cs typeface="Cascadia Code" panose="020B0609020000020004" pitchFamily="49" charset="0"/>
              </a:rPr>
              <a:t> </a:t>
            </a:r>
            <a:r>
              <a:rPr lang="nb-NO" altLang="nb-NO" sz="1600" dirty="0" err="1">
                <a:latin typeface="Cascadia Code" panose="020B0609020000020004" pitchFamily="49" charset="0"/>
                <a:cs typeface="Cascadia Code" panose="020B0609020000020004" pitchFamily="49" charset="0"/>
              </a:rPr>
              <a:t>the</a:t>
            </a:r>
            <a:r>
              <a:rPr lang="nb-NO" altLang="nb-NO" sz="1600" dirty="0">
                <a:latin typeface="Cascadia Code" panose="020B0609020000020004" pitchFamily="49" charset="0"/>
                <a:cs typeface="Cascadia Code" panose="020B0609020000020004" pitchFamily="49" charset="0"/>
              </a:rPr>
              <a:t> rest</a:t>
            </a:r>
          </a:p>
          <a:p>
            <a:pPr marL="0" marR="0" lvl="0" indent="0" algn="l" defTabSz="914400" rtl="0" eaLnBrk="0" fontAlgn="base" latinLnBrk="0" hangingPunct="0">
              <a:lnSpc>
                <a:spcPct val="100000"/>
              </a:lnSpc>
              <a:spcBef>
                <a:spcPct val="0"/>
              </a:spcBef>
              <a:spcAft>
                <a:spcPct val="0"/>
              </a:spcAft>
              <a:buClrTx/>
              <a:buSzTx/>
              <a:buFontTx/>
              <a:buNone/>
              <a:tabLst/>
            </a:pPr>
            <a:br>
              <a:rPr kumimoji="0" lang="nb-NO" altLang="nb-NO" sz="1600" b="0" i="0" u="none" strike="noStrike" cap="none" normalizeH="0" baseline="0" dirty="0">
                <a:ln>
                  <a:noFill/>
                </a:ln>
                <a:solidFill>
                  <a:schemeClr val="tx1"/>
                </a:solidFill>
                <a:effectLst/>
                <a:latin typeface="Cascadia Code" panose="020B0609020000020004" pitchFamily="49" charset="0"/>
                <a:cs typeface="Cascadia Code" panose="020B0609020000020004" pitchFamily="49" charset="0"/>
              </a:rPr>
            </a:br>
            <a:r>
              <a:rPr kumimoji="0" lang="nb-NO" altLang="nb-NO" sz="1600" b="0" i="0" u="none" strike="noStrike" cap="none" normalizeH="0" baseline="0" dirty="0">
                <a:ln>
                  <a:noFill/>
                </a:ln>
                <a:solidFill>
                  <a:schemeClr val="tx1"/>
                </a:solidFill>
                <a:effectLst/>
                <a:latin typeface="Cascadia Code" panose="020B0609020000020004" pitchFamily="49" charset="0"/>
                <a:cs typeface="Cascadia Code" panose="020B0609020000020004" pitchFamily="49" charset="0"/>
              </a:rPr>
              <a:t>  </a:t>
            </a:r>
            <a:r>
              <a:rPr kumimoji="0" lang="en-US" altLang="nb-NO" sz="1600" b="0" i="0" u="none" strike="noStrike" cap="none" normalizeH="0" baseline="0" dirty="0">
                <a:ln>
                  <a:noFill/>
                </a:ln>
                <a:solidFill>
                  <a:schemeClr val="tx1"/>
                </a:solidFill>
                <a:effectLst/>
                <a:latin typeface="Cascadia Code" panose="020B0609020000020004" pitchFamily="49" charset="0"/>
                <a:cs typeface="Cascadia Code" panose="020B0609020000020004" pitchFamily="49" charset="0"/>
              </a:rPr>
              <a:t>public bool Equals(Vector other)</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nb-NO" sz="1600" b="0" i="0" u="none" strike="noStrike" cap="none" normalizeH="0" baseline="0" dirty="0">
                <a:ln>
                  <a:noFill/>
                </a:ln>
                <a:solidFill>
                  <a:schemeClr val="tx1"/>
                </a:solidFill>
                <a:effectLst/>
                <a:latin typeface="Cascadia Code" panose="020B0609020000020004" pitchFamily="49" charset="0"/>
                <a:cs typeface="Cascadia Code" panose="020B06090200000200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nb-NO" sz="1600" b="0" i="0" u="none" strike="noStrike" cap="none" normalizeH="0" baseline="0" dirty="0">
                <a:ln>
                  <a:noFill/>
                </a:ln>
                <a:solidFill>
                  <a:schemeClr val="tx1"/>
                </a:solidFill>
                <a:effectLst/>
                <a:latin typeface="Cascadia Code" panose="020B0609020000020004" pitchFamily="49" charset="0"/>
                <a:cs typeface="Cascadia Code" panose="020B0609020000020004" pitchFamily="49" charset="0"/>
              </a:rPr>
              <a:t>    if (</a:t>
            </a:r>
            <a:r>
              <a:rPr kumimoji="0" lang="en-US" altLang="nb-NO" sz="1600" b="0" i="0" u="none" strike="noStrike" cap="none" normalizeH="0" baseline="0" dirty="0" err="1">
                <a:ln>
                  <a:noFill/>
                </a:ln>
                <a:solidFill>
                  <a:schemeClr val="tx1"/>
                </a:solidFill>
                <a:effectLst/>
                <a:latin typeface="Cascadia Code" panose="020B0609020000020004" pitchFamily="49" charset="0"/>
                <a:cs typeface="Cascadia Code" panose="020B0609020000020004" pitchFamily="49" charset="0"/>
              </a:rPr>
              <a:t>ReferenceEquals</a:t>
            </a:r>
            <a:r>
              <a:rPr kumimoji="0" lang="en-US" altLang="nb-NO" sz="1600" b="0" i="0" u="none" strike="noStrike" cap="none" normalizeH="0" baseline="0" dirty="0">
                <a:ln>
                  <a:noFill/>
                </a:ln>
                <a:solidFill>
                  <a:schemeClr val="tx1"/>
                </a:solidFill>
                <a:effectLst/>
                <a:latin typeface="Cascadia Code" panose="020B0609020000020004" pitchFamily="49" charset="0"/>
                <a:cs typeface="Cascadia Code" panose="020B0609020000020004" pitchFamily="49" charset="0"/>
              </a:rPr>
              <a:t>(other, null))</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nb-NO" sz="1600" b="0" i="0" u="none" strike="noStrike" cap="none" normalizeH="0" baseline="0" dirty="0">
                <a:ln>
                  <a:noFill/>
                </a:ln>
                <a:solidFill>
                  <a:schemeClr val="tx1"/>
                </a:solidFill>
                <a:effectLst/>
                <a:latin typeface="Cascadia Code" panose="020B0609020000020004" pitchFamily="49" charset="0"/>
                <a:cs typeface="Cascadia Code" panose="020B0609020000020004" pitchFamily="49" charset="0"/>
              </a:rPr>
              <a:t>      return false;</a:t>
            </a:r>
          </a:p>
          <a:p>
            <a:pPr marL="0" marR="0" lvl="0" indent="0" algn="l" defTabSz="914400" rtl="0" eaLnBrk="0" fontAlgn="base" latinLnBrk="0" hangingPunct="0">
              <a:lnSpc>
                <a:spcPct val="100000"/>
              </a:lnSpc>
              <a:spcBef>
                <a:spcPct val="0"/>
              </a:spcBef>
              <a:spcAft>
                <a:spcPct val="0"/>
              </a:spcAft>
              <a:buClrTx/>
              <a:buSzTx/>
              <a:buFontTx/>
              <a:buNone/>
              <a:tabLst/>
            </a:pPr>
            <a:r>
              <a:rPr lang="en-US" altLang="nb-NO" sz="1600" dirty="0">
                <a:latin typeface="Cascadia Code" panose="020B0609020000020004" pitchFamily="49" charset="0"/>
                <a:cs typeface="Cascadia Code" panose="020B0609020000020004" pitchFamily="49" charset="0"/>
              </a:rPr>
              <a:t>    </a:t>
            </a:r>
            <a:r>
              <a:rPr kumimoji="0" lang="en-US" altLang="nb-NO" sz="1600" b="0" i="0" u="none" strike="noStrike" cap="none" normalizeH="0" baseline="0" dirty="0">
                <a:ln>
                  <a:noFill/>
                </a:ln>
                <a:solidFill>
                  <a:schemeClr val="tx1"/>
                </a:solidFill>
                <a:effectLst/>
                <a:latin typeface="Cascadia Code" panose="020B0609020000020004" pitchFamily="49" charset="0"/>
                <a:cs typeface="Cascadia Code" panose="020B0609020000020004" pitchFamily="49" charset="0"/>
              </a:rPr>
              <a:t>if (</a:t>
            </a:r>
            <a:r>
              <a:rPr kumimoji="0" lang="en-US" altLang="nb-NO" sz="1600" b="0" i="0" u="none" strike="noStrike" cap="none" normalizeH="0" baseline="0" dirty="0" err="1">
                <a:ln>
                  <a:noFill/>
                </a:ln>
                <a:solidFill>
                  <a:schemeClr val="tx1"/>
                </a:solidFill>
                <a:effectLst/>
                <a:latin typeface="Cascadia Code" panose="020B0609020000020004" pitchFamily="49" charset="0"/>
                <a:cs typeface="Cascadia Code" panose="020B0609020000020004" pitchFamily="49" charset="0"/>
              </a:rPr>
              <a:t>ReferenceEquals</a:t>
            </a:r>
            <a:r>
              <a:rPr kumimoji="0" lang="en-US" altLang="nb-NO" sz="1600" b="0" i="0" u="none" strike="noStrike" cap="none" normalizeH="0" baseline="0" dirty="0">
                <a:ln>
                  <a:noFill/>
                </a:ln>
                <a:solidFill>
                  <a:schemeClr val="tx1"/>
                </a:solidFill>
                <a:effectLst/>
                <a:latin typeface="Cascadia Code" panose="020B0609020000020004" pitchFamily="49" charset="0"/>
                <a:cs typeface="Cascadia Code" panose="020B0609020000020004" pitchFamily="49" charset="0"/>
              </a:rPr>
              <a:t>(this, other))</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nb-NO" sz="1600" b="0" i="0" u="none" strike="noStrike" cap="none" normalizeH="0" baseline="0" dirty="0">
                <a:ln>
                  <a:noFill/>
                </a:ln>
                <a:solidFill>
                  <a:schemeClr val="tx1"/>
                </a:solidFill>
                <a:effectLst/>
                <a:latin typeface="Cascadia Code" panose="020B0609020000020004" pitchFamily="49" charset="0"/>
                <a:cs typeface="Cascadia Code" panose="020B0609020000020004" pitchFamily="49" charset="0"/>
              </a:rPr>
              <a:t>      return true;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nb-NO" sz="1600" b="0" i="0" u="none" strike="noStrike" cap="none" normalizeH="0" baseline="0" dirty="0">
                <a:ln>
                  <a:noFill/>
                </a:ln>
                <a:solidFill>
                  <a:schemeClr val="tx1"/>
                </a:solidFill>
                <a:effectLst/>
                <a:latin typeface="Cascadia Code" panose="020B0609020000020004" pitchFamily="49" charset="0"/>
                <a:cs typeface="Cascadia Code" panose="020B0609020000020004" pitchFamily="49" charset="0"/>
              </a:rPr>
              <a:t>    double </a:t>
            </a:r>
            <a:r>
              <a:rPr kumimoji="0" lang="en-US" altLang="nb-NO" sz="1600" b="0" i="0" u="none" strike="noStrike" cap="none" normalizeH="0" baseline="0" dirty="0" err="1">
                <a:ln>
                  <a:noFill/>
                </a:ln>
                <a:solidFill>
                  <a:schemeClr val="tx1"/>
                </a:solidFill>
                <a:effectLst/>
                <a:latin typeface="Cascadia Code" panose="020B0609020000020004" pitchFamily="49" charset="0"/>
                <a:cs typeface="Cascadia Code" panose="020B0609020000020004" pitchFamily="49" charset="0"/>
              </a:rPr>
              <a:t>maxDifference</a:t>
            </a:r>
            <a:r>
              <a:rPr kumimoji="0" lang="en-US" altLang="nb-NO" sz="1600" b="0" i="0" u="none" strike="noStrike" cap="none" normalizeH="0" baseline="0" dirty="0">
                <a:ln>
                  <a:noFill/>
                </a:ln>
                <a:solidFill>
                  <a:schemeClr val="tx1"/>
                </a:solidFill>
                <a:effectLst/>
                <a:latin typeface="Cascadia Code" panose="020B0609020000020004" pitchFamily="49" charset="0"/>
                <a:cs typeface="Cascadia Code" panose="020B0609020000020004" pitchFamily="49" charset="0"/>
              </a:rPr>
              <a:t> = 0.00001;</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nb-NO" sz="1600" b="0" i="0" u="none" strike="noStrike" cap="none" normalizeH="0" baseline="0" dirty="0">
                <a:ln>
                  <a:noFill/>
                </a:ln>
                <a:solidFill>
                  <a:schemeClr val="tx1"/>
                </a:solidFill>
                <a:effectLst/>
                <a:latin typeface="Cascadia Code" panose="020B0609020000020004" pitchFamily="49" charset="0"/>
                <a:cs typeface="Cascadia Code" panose="020B0609020000020004" pitchFamily="49" charset="0"/>
              </a:rPr>
              <a:t>    return X - </a:t>
            </a:r>
            <a:r>
              <a:rPr kumimoji="0" lang="en-US" altLang="nb-NO" sz="1600" b="0" i="0" u="none" strike="noStrike" cap="none" normalizeH="0" baseline="0" dirty="0" err="1">
                <a:ln>
                  <a:noFill/>
                </a:ln>
                <a:solidFill>
                  <a:schemeClr val="tx1"/>
                </a:solidFill>
                <a:effectLst/>
                <a:latin typeface="Cascadia Code" panose="020B0609020000020004" pitchFamily="49" charset="0"/>
                <a:cs typeface="Cascadia Code" panose="020B0609020000020004" pitchFamily="49" charset="0"/>
              </a:rPr>
              <a:t>other.X</a:t>
            </a:r>
            <a:r>
              <a:rPr kumimoji="0" lang="en-US" altLang="nb-NO" sz="1600" b="0" i="0" u="none" strike="noStrike" cap="none" normalizeH="0" baseline="0" dirty="0">
                <a:ln>
                  <a:noFill/>
                </a:ln>
                <a:solidFill>
                  <a:schemeClr val="tx1"/>
                </a:solidFill>
                <a:effectLst/>
                <a:latin typeface="Cascadia Code" panose="020B0609020000020004" pitchFamily="49" charset="0"/>
                <a:cs typeface="Cascadia Code" panose="020B0609020000020004" pitchFamily="49" charset="0"/>
              </a:rPr>
              <a:t> &lt; </a:t>
            </a:r>
            <a:r>
              <a:rPr kumimoji="0" lang="en-US" altLang="nb-NO" sz="1600" b="0" i="0" u="none" strike="noStrike" cap="none" normalizeH="0" baseline="0" dirty="0" err="1">
                <a:ln>
                  <a:noFill/>
                </a:ln>
                <a:solidFill>
                  <a:schemeClr val="tx1"/>
                </a:solidFill>
                <a:effectLst/>
                <a:latin typeface="Cascadia Code" panose="020B0609020000020004" pitchFamily="49" charset="0"/>
                <a:cs typeface="Cascadia Code" panose="020B0609020000020004" pitchFamily="49" charset="0"/>
              </a:rPr>
              <a:t>maxDifference</a:t>
            </a:r>
            <a:r>
              <a:rPr kumimoji="0" lang="en-US" altLang="nb-NO" sz="1600" b="0" i="0" u="none" strike="noStrike" cap="none" normalizeH="0" baseline="0" dirty="0">
                <a:ln>
                  <a:noFill/>
                </a:ln>
                <a:solidFill>
                  <a:schemeClr val="tx1"/>
                </a:solidFill>
                <a:effectLst/>
                <a:latin typeface="Cascadia Code" panose="020B0609020000020004" pitchFamily="49" charset="0"/>
                <a:cs typeface="Cascadia Code" panose="020B0609020000020004" pitchFamily="49" charset="0"/>
              </a:rPr>
              <a:t> &amp;&amp; </a:t>
            </a:r>
          </a:p>
          <a:p>
            <a:pPr marL="0" marR="0" lvl="0" indent="0" algn="l" defTabSz="914400" rtl="0" eaLnBrk="0" fontAlgn="base" latinLnBrk="0" hangingPunct="0">
              <a:lnSpc>
                <a:spcPct val="100000"/>
              </a:lnSpc>
              <a:spcBef>
                <a:spcPct val="0"/>
              </a:spcBef>
              <a:spcAft>
                <a:spcPct val="0"/>
              </a:spcAft>
              <a:buClrTx/>
              <a:buSzTx/>
              <a:buFontTx/>
              <a:buNone/>
              <a:tabLst/>
            </a:pPr>
            <a:r>
              <a:rPr lang="en-US" altLang="nb-NO" sz="1600" dirty="0">
                <a:latin typeface="Cascadia Code" panose="020B0609020000020004" pitchFamily="49" charset="0"/>
                <a:cs typeface="Cascadia Code" panose="020B0609020000020004" pitchFamily="49" charset="0"/>
              </a:rPr>
              <a:t>           </a:t>
            </a:r>
            <a:r>
              <a:rPr kumimoji="0" lang="en-US" altLang="nb-NO" sz="1600" b="0" i="0" u="none" strike="noStrike" cap="none" normalizeH="0" baseline="0" dirty="0">
                <a:ln>
                  <a:noFill/>
                </a:ln>
                <a:solidFill>
                  <a:schemeClr val="tx1"/>
                </a:solidFill>
                <a:effectLst/>
                <a:latin typeface="Cascadia Code" panose="020B0609020000020004" pitchFamily="49" charset="0"/>
                <a:cs typeface="Cascadia Code" panose="020B0609020000020004" pitchFamily="49" charset="0"/>
              </a:rPr>
              <a:t>Y - </a:t>
            </a:r>
            <a:r>
              <a:rPr kumimoji="0" lang="en-US" altLang="nb-NO" sz="1600" b="0" i="0" u="none" strike="noStrike" cap="none" normalizeH="0" baseline="0" dirty="0" err="1">
                <a:ln>
                  <a:noFill/>
                </a:ln>
                <a:solidFill>
                  <a:schemeClr val="tx1"/>
                </a:solidFill>
                <a:effectLst/>
                <a:latin typeface="Cascadia Code" panose="020B0609020000020004" pitchFamily="49" charset="0"/>
                <a:cs typeface="Cascadia Code" panose="020B0609020000020004" pitchFamily="49" charset="0"/>
              </a:rPr>
              <a:t>other.Y</a:t>
            </a:r>
            <a:r>
              <a:rPr kumimoji="0" lang="en-US" altLang="nb-NO" sz="1600" b="0" i="0" u="none" strike="noStrike" cap="none" normalizeH="0" baseline="0" dirty="0">
                <a:ln>
                  <a:noFill/>
                </a:ln>
                <a:solidFill>
                  <a:schemeClr val="tx1"/>
                </a:solidFill>
                <a:effectLst/>
                <a:latin typeface="Cascadia Code" panose="020B0609020000020004" pitchFamily="49" charset="0"/>
                <a:cs typeface="Cascadia Code" panose="020B0609020000020004" pitchFamily="49" charset="0"/>
              </a:rPr>
              <a:t> &lt; </a:t>
            </a:r>
            <a:r>
              <a:rPr kumimoji="0" lang="en-US" altLang="nb-NO" sz="1600" b="0" i="0" u="none" strike="noStrike" cap="none" normalizeH="0" baseline="0" dirty="0" err="1">
                <a:ln>
                  <a:noFill/>
                </a:ln>
                <a:solidFill>
                  <a:schemeClr val="tx1"/>
                </a:solidFill>
                <a:effectLst/>
                <a:latin typeface="Cascadia Code" panose="020B0609020000020004" pitchFamily="49" charset="0"/>
                <a:cs typeface="Cascadia Code" panose="020B0609020000020004" pitchFamily="49" charset="0"/>
              </a:rPr>
              <a:t>maxDifference</a:t>
            </a:r>
            <a:r>
              <a:rPr kumimoji="0" lang="en-US" altLang="nb-NO" sz="1600" b="0" i="0" u="none" strike="noStrike" cap="none" normalizeH="0" baseline="0" dirty="0">
                <a:ln>
                  <a:noFill/>
                </a:ln>
                <a:solidFill>
                  <a:schemeClr val="tx1"/>
                </a:solidFill>
                <a:effectLst/>
                <a:latin typeface="Cascadia Code" panose="020B0609020000020004" pitchFamily="49" charset="0"/>
                <a:cs typeface="Cascadia Code" panose="020B06090200000200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nb-NO" sz="1600" b="0" i="0" u="none" strike="noStrike" cap="none" normalizeH="0" baseline="0" dirty="0">
                <a:ln>
                  <a:noFill/>
                </a:ln>
                <a:solidFill>
                  <a:schemeClr val="tx1"/>
                </a:solidFill>
                <a:effectLst/>
                <a:latin typeface="Cascadia Code" panose="020B0609020000020004" pitchFamily="49" charset="0"/>
                <a:cs typeface="Cascadia Code" panose="020B0609020000020004" pitchFamily="49" charset="0"/>
              </a:rPr>
              <a:t>  }</a:t>
            </a:r>
            <a:endParaRPr lang="nb-NO" altLang="nb-NO" sz="1600" dirty="0">
              <a:latin typeface="Cascadia Code" panose="020B0609020000020004" pitchFamily="49" charset="0"/>
              <a:cs typeface="Cascadia Code" panose="020B06090200000200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nb-NO" altLang="nb-NO" sz="1600" b="0" i="0" u="none" strike="noStrike" cap="none" normalizeH="0" baseline="0" dirty="0">
                <a:ln>
                  <a:noFill/>
                </a:ln>
                <a:solidFill>
                  <a:schemeClr val="tx1"/>
                </a:solidFill>
                <a:effectLst/>
                <a:latin typeface="Cascadia Code" panose="020B0609020000020004" pitchFamily="49" charset="0"/>
                <a:cs typeface="Cascadia Code" panose="020B0609020000020004" pitchFamily="49" charset="0"/>
              </a:rPr>
              <a:t>} </a:t>
            </a:r>
          </a:p>
        </p:txBody>
      </p:sp>
    </p:spTree>
    <p:extLst>
      <p:ext uri="{BB962C8B-B14F-4D97-AF65-F5344CB8AC3E}">
        <p14:creationId xmlns:p14="http://schemas.microsoft.com/office/powerpoint/2010/main" val="18109075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22.03.2022</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5</a:t>
            </a:fld>
            <a:endParaRPr lang="nb-NO"/>
          </a:p>
        </p:txBody>
      </p:sp>
      <p:sp>
        <p:nvSpPr>
          <p:cNvPr id="8" name="Content Placeholder 2">
            <a:extLst>
              <a:ext uri="{FF2B5EF4-FFF2-40B4-BE49-F238E27FC236}">
                <a16:creationId xmlns:a16="http://schemas.microsoft.com/office/drawing/2014/main" id="{95FBDEC9-1AF8-4906-855D-039A2BBE3787}"/>
              </a:ext>
            </a:extLst>
          </p:cNvPr>
          <p:cNvSpPr>
            <a:spLocks noGrp="1"/>
          </p:cNvSpPr>
          <p:nvPr>
            <p:ph idx="1"/>
          </p:nvPr>
        </p:nvSpPr>
        <p:spPr>
          <a:xfrm>
            <a:off x="0" y="2466000"/>
            <a:ext cx="9144000" cy="617746"/>
          </a:xfrm>
        </p:spPr>
        <p:txBody>
          <a:bodyPr>
            <a:noAutofit/>
          </a:bodyPr>
          <a:lstStyle/>
          <a:p>
            <a:pPr marL="0" indent="0" algn="ctr">
              <a:buNone/>
            </a:pPr>
            <a:r>
              <a:rPr lang="nb-NO" sz="6000" dirty="0">
                <a:latin typeface="Bebas Neue" panose="020B0606020202050201" pitchFamily="34" charset="0"/>
                <a:cs typeface="Montserrat SemiBold"/>
              </a:rPr>
              <a:t>IN CLASS-BASED PROGRAMMING OBJECTS HAVE A NAME AND A TYPE</a:t>
            </a:r>
          </a:p>
        </p:txBody>
      </p:sp>
    </p:spTree>
    <p:extLst>
      <p:ext uri="{BB962C8B-B14F-4D97-AF65-F5344CB8AC3E}">
        <p14:creationId xmlns:p14="http://schemas.microsoft.com/office/powerpoint/2010/main" val="185763856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22.03.2022</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50</a:t>
            </a:fld>
            <a:endParaRPr lang="nb-NO"/>
          </a:p>
        </p:txBody>
      </p:sp>
      <p:sp>
        <p:nvSpPr>
          <p:cNvPr id="8" name="Content Placeholder 2">
            <a:extLst>
              <a:ext uri="{FF2B5EF4-FFF2-40B4-BE49-F238E27FC236}">
                <a16:creationId xmlns:a16="http://schemas.microsoft.com/office/drawing/2014/main" id="{95FBDEC9-1AF8-4906-855D-039A2BBE3787}"/>
              </a:ext>
            </a:extLst>
          </p:cNvPr>
          <p:cNvSpPr>
            <a:spLocks noGrp="1"/>
          </p:cNvSpPr>
          <p:nvPr>
            <p:ph idx="1"/>
          </p:nvPr>
        </p:nvSpPr>
        <p:spPr>
          <a:xfrm>
            <a:off x="0" y="2952000"/>
            <a:ext cx="9144000" cy="617746"/>
          </a:xfrm>
        </p:spPr>
        <p:txBody>
          <a:bodyPr>
            <a:noAutofit/>
          </a:bodyPr>
          <a:lstStyle/>
          <a:p>
            <a:pPr marL="0" indent="0" algn="ctr">
              <a:buNone/>
            </a:pPr>
            <a:r>
              <a:rPr lang="nb-NO" sz="6000" dirty="0">
                <a:latin typeface="Bebas Neue" panose="020B0606020202050201" pitchFamily="34" charset="0"/>
                <a:cs typeface="Montserrat SemiBold"/>
              </a:rPr>
              <a:t>REASONABLE VECTORS IN THE MACHINE</a:t>
            </a:r>
          </a:p>
        </p:txBody>
      </p:sp>
    </p:spTree>
    <p:extLst>
      <p:ext uri="{BB962C8B-B14F-4D97-AF65-F5344CB8AC3E}">
        <p14:creationId xmlns:p14="http://schemas.microsoft.com/office/powerpoint/2010/main" val="48701518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22.03.2022</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51</a:t>
            </a:fld>
            <a:endParaRPr lang="nb-NO"/>
          </a:p>
        </p:txBody>
      </p:sp>
      <p:sp>
        <p:nvSpPr>
          <p:cNvPr id="8" name="Content Placeholder 2">
            <a:extLst>
              <a:ext uri="{FF2B5EF4-FFF2-40B4-BE49-F238E27FC236}">
                <a16:creationId xmlns:a16="http://schemas.microsoft.com/office/drawing/2014/main" id="{95FBDEC9-1AF8-4906-855D-039A2BBE3787}"/>
              </a:ext>
            </a:extLst>
          </p:cNvPr>
          <p:cNvSpPr>
            <a:spLocks noGrp="1"/>
          </p:cNvSpPr>
          <p:nvPr>
            <p:ph idx="1"/>
          </p:nvPr>
        </p:nvSpPr>
        <p:spPr>
          <a:xfrm>
            <a:off x="0" y="2475261"/>
            <a:ext cx="9144000" cy="617746"/>
          </a:xfrm>
        </p:spPr>
        <p:txBody>
          <a:bodyPr>
            <a:noAutofit/>
          </a:bodyPr>
          <a:lstStyle/>
          <a:p>
            <a:pPr marL="0" indent="0" algn="ctr">
              <a:buNone/>
            </a:pPr>
            <a:r>
              <a:rPr lang="nb-NO" sz="6000" dirty="0">
                <a:latin typeface="Bebas Neue" panose="020B0606020202050201" pitchFamily="34" charset="0"/>
                <a:cs typeface="Montserrat SemiBold"/>
              </a:rPr>
              <a:t>WHEN IS A STRUCTURE NAMED VECTOR AN ACTUAL VECTOR ABSTRACTION?</a:t>
            </a:r>
          </a:p>
        </p:txBody>
      </p:sp>
    </p:spTree>
    <p:extLst>
      <p:ext uri="{BB962C8B-B14F-4D97-AF65-F5344CB8AC3E}">
        <p14:creationId xmlns:p14="http://schemas.microsoft.com/office/powerpoint/2010/main" val="106355394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22.03.2022</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52</a:t>
            </a:fld>
            <a:endParaRPr lang="nb-NO"/>
          </a:p>
        </p:txBody>
      </p:sp>
      <p:sp>
        <p:nvSpPr>
          <p:cNvPr id="8" name="Content Placeholder 2">
            <a:extLst>
              <a:ext uri="{FF2B5EF4-FFF2-40B4-BE49-F238E27FC236}">
                <a16:creationId xmlns:a16="http://schemas.microsoft.com/office/drawing/2014/main" id="{95FBDEC9-1AF8-4906-855D-039A2BBE3787}"/>
              </a:ext>
            </a:extLst>
          </p:cNvPr>
          <p:cNvSpPr>
            <a:spLocks noGrp="1"/>
          </p:cNvSpPr>
          <p:nvPr>
            <p:ph idx="1"/>
          </p:nvPr>
        </p:nvSpPr>
        <p:spPr>
          <a:xfrm>
            <a:off x="0" y="2952000"/>
            <a:ext cx="9144000" cy="617746"/>
          </a:xfrm>
        </p:spPr>
        <p:txBody>
          <a:bodyPr>
            <a:noAutofit/>
          </a:bodyPr>
          <a:lstStyle/>
          <a:p>
            <a:pPr marL="0" indent="0" algn="ctr">
              <a:buNone/>
            </a:pPr>
            <a:r>
              <a:rPr lang="nb-NO" sz="6000" dirty="0">
                <a:latin typeface="Bebas Neue" panose="020B0606020202050201" pitchFamily="34" charset="0"/>
                <a:cs typeface="Montserrat SemiBold"/>
              </a:rPr>
              <a:t>WHEN IT BEHAVES MUCH LIKE A VECTOR</a:t>
            </a:r>
          </a:p>
        </p:txBody>
      </p:sp>
    </p:spTree>
    <p:extLst>
      <p:ext uri="{BB962C8B-B14F-4D97-AF65-F5344CB8AC3E}">
        <p14:creationId xmlns:p14="http://schemas.microsoft.com/office/powerpoint/2010/main" val="6785611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22.03.2022</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53</a:t>
            </a:fld>
            <a:endParaRPr lang="nb-NO"/>
          </a:p>
        </p:txBody>
      </p:sp>
      <p:sp>
        <p:nvSpPr>
          <p:cNvPr id="8" name="Content Placeholder 2">
            <a:extLst>
              <a:ext uri="{FF2B5EF4-FFF2-40B4-BE49-F238E27FC236}">
                <a16:creationId xmlns:a16="http://schemas.microsoft.com/office/drawing/2014/main" id="{95FBDEC9-1AF8-4906-855D-039A2BBE3787}"/>
              </a:ext>
            </a:extLst>
          </p:cNvPr>
          <p:cNvSpPr>
            <a:spLocks noGrp="1"/>
          </p:cNvSpPr>
          <p:nvPr>
            <p:ph idx="1"/>
          </p:nvPr>
        </p:nvSpPr>
        <p:spPr>
          <a:xfrm>
            <a:off x="0" y="2952000"/>
            <a:ext cx="9144000" cy="617746"/>
          </a:xfrm>
        </p:spPr>
        <p:txBody>
          <a:bodyPr>
            <a:noAutofit/>
          </a:bodyPr>
          <a:lstStyle/>
          <a:p>
            <a:pPr marL="0" indent="0" algn="ctr">
              <a:buNone/>
            </a:pPr>
            <a:r>
              <a:rPr lang="nb-NO" sz="6000">
                <a:latin typeface="Bebas Neue" panose="020B0606020202050201" pitchFamily="34" charset="0"/>
                <a:cs typeface="Montserrat SemiBold"/>
              </a:rPr>
              <a:t>ARE VECTORS EVEN USEFUL?</a:t>
            </a:r>
            <a:endParaRPr lang="nb-NO" sz="6000" dirty="0">
              <a:latin typeface="Bebas Neue" panose="020B0606020202050201" pitchFamily="34" charset="0"/>
              <a:cs typeface="Montserrat SemiBold"/>
            </a:endParaRPr>
          </a:p>
        </p:txBody>
      </p:sp>
    </p:spTree>
    <p:extLst>
      <p:ext uri="{BB962C8B-B14F-4D97-AF65-F5344CB8AC3E}">
        <p14:creationId xmlns:p14="http://schemas.microsoft.com/office/powerpoint/2010/main" val="54176733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fikk 5">
            <a:extLst>
              <a:ext uri="{FF2B5EF4-FFF2-40B4-BE49-F238E27FC236}">
                <a16:creationId xmlns:a16="http://schemas.microsoft.com/office/drawing/2014/main" id="{DC26609E-15AD-46CF-A05D-E9EC2DC3360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952625" y="809625"/>
            <a:ext cx="5238750" cy="5238750"/>
          </a:xfrm>
          <a:prstGeom prst="rect">
            <a:avLst/>
          </a:prstGeom>
        </p:spPr>
      </p:pic>
    </p:spTree>
    <p:extLst>
      <p:ext uri="{BB962C8B-B14F-4D97-AF65-F5344CB8AC3E}">
        <p14:creationId xmlns:p14="http://schemas.microsoft.com/office/powerpoint/2010/main" val="321350225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k 2">
            <a:extLst>
              <a:ext uri="{FF2B5EF4-FFF2-40B4-BE49-F238E27FC236}">
                <a16:creationId xmlns:a16="http://schemas.microsoft.com/office/drawing/2014/main" id="{7078211E-5962-4190-80E4-ECE66CD8D0D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952625" y="809625"/>
            <a:ext cx="5238750" cy="5238750"/>
          </a:xfrm>
          <a:prstGeom prst="rect">
            <a:avLst/>
          </a:prstGeom>
        </p:spPr>
      </p:pic>
    </p:spTree>
    <p:extLst>
      <p:ext uri="{BB962C8B-B14F-4D97-AF65-F5344CB8AC3E}">
        <p14:creationId xmlns:p14="http://schemas.microsoft.com/office/powerpoint/2010/main" val="249659625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k 2">
            <a:extLst>
              <a:ext uri="{FF2B5EF4-FFF2-40B4-BE49-F238E27FC236}">
                <a16:creationId xmlns:a16="http://schemas.microsoft.com/office/drawing/2014/main" id="{6CAE6D07-1BE4-4425-8ED5-59A4759947D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952625" y="809625"/>
            <a:ext cx="5238750" cy="5238750"/>
          </a:xfrm>
          <a:prstGeom prst="rect">
            <a:avLst/>
          </a:prstGeom>
        </p:spPr>
      </p:pic>
    </p:spTree>
    <p:extLst>
      <p:ext uri="{BB962C8B-B14F-4D97-AF65-F5344CB8AC3E}">
        <p14:creationId xmlns:p14="http://schemas.microsoft.com/office/powerpoint/2010/main" val="249076698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k 2">
            <a:extLst>
              <a:ext uri="{FF2B5EF4-FFF2-40B4-BE49-F238E27FC236}">
                <a16:creationId xmlns:a16="http://schemas.microsoft.com/office/drawing/2014/main" id="{ADCEB7EE-D6E3-4FA4-9F9F-628390ADAB8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952625" y="809625"/>
            <a:ext cx="5238750" cy="5238750"/>
          </a:xfrm>
          <a:prstGeom prst="rect">
            <a:avLst/>
          </a:prstGeom>
        </p:spPr>
      </p:pic>
    </p:spTree>
    <p:extLst>
      <p:ext uri="{BB962C8B-B14F-4D97-AF65-F5344CB8AC3E}">
        <p14:creationId xmlns:p14="http://schemas.microsoft.com/office/powerpoint/2010/main" val="323410068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k 2">
            <a:extLst>
              <a:ext uri="{FF2B5EF4-FFF2-40B4-BE49-F238E27FC236}">
                <a16:creationId xmlns:a16="http://schemas.microsoft.com/office/drawing/2014/main" id="{222A8900-3174-4E46-B056-205ECAA19C8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952625" y="809625"/>
            <a:ext cx="5238750" cy="5238750"/>
          </a:xfrm>
          <a:prstGeom prst="rect">
            <a:avLst/>
          </a:prstGeom>
        </p:spPr>
      </p:pic>
    </p:spTree>
    <p:extLst>
      <p:ext uri="{BB962C8B-B14F-4D97-AF65-F5344CB8AC3E}">
        <p14:creationId xmlns:p14="http://schemas.microsoft.com/office/powerpoint/2010/main" val="26374329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k 2">
            <a:extLst>
              <a:ext uri="{FF2B5EF4-FFF2-40B4-BE49-F238E27FC236}">
                <a16:creationId xmlns:a16="http://schemas.microsoft.com/office/drawing/2014/main" id="{41F0FB2F-BB10-49FC-BC8E-CCD73C871F4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952625" y="809625"/>
            <a:ext cx="5238750" cy="5238750"/>
          </a:xfrm>
          <a:prstGeom prst="rect">
            <a:avLst/>
          </a:prstGeom>
        </p:spPr>
      </p:pic>
    </p:spTree>
    <p:extLst>
      <p:ext uri="{BB962C8B-B14F-4D97-AF65-F5344CB8AC3E}">
        <p14:creationId xmlns:p14="http://schemas.microsoft.com/office/powerpoint/2010/main" val="15702895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22.03.2022</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6</a:t>
            </a:fld>
            <a:endParaRPr lang="nb-NO"/>
          </a:p>
        </p:txBody>
      </p:sp>
      <p:sp>
        <p:nvSpPr>
          <p:cNvPr id="8" name="Content Placeholder 2">
            <a:extLst>
              <a:ext uri="{FF2B5EF4-FFF2-40B4-BE49-F238E27FC236}">
                <a16:creationId xmlns:a16="http://schemas.microsoft.com/office/drawing/2014/main" id="{95FBDEC9-1AF8-4906-855D-039A2BBE3787}"/>
              </a:ext>
            </a:extLst>
          </p:cNvPr>
          <p:cNvSpPr>
            <a:spLocks noGrp="1"/>
          </p:cNvSpPr>
          <p:nvPr>
            <p:ph idx="1"/>
          </p:nvPr>
        </p:nvSpPr>
        <p:spPr>
          <a:xfrm>
            <a:off x="0" y="2466000"/>
            <a:ext cx="9144000" cy="617746"/>
          </a:xfrm>
        </p:spPr>
        <p:txBody>
          <a:bodyPr>
            <a:noAutofit/>
          </a:bodyPr>
          <a:lstStyle/>
          <a:p>
            <a:pPr marL="0" indent="0" algn="ctr">
              <a:buNone/>
            </a:pPr>
            <a:r>
              <a:rPr lang="nb-NO" sz="6000" dirty="0">
                <a:latin typeface="Bebas Neue" panose="020B0606020202050201" pitchFamily="34" charset="0"/>
                <a:cs typeface="Montserrat SemiBold"/>
              </a:rPr>
              <a:t>OTHER LANGUAGES HAVE OTHER MEANS OF CREATING AND NAMING STRUCTURES </a:t>
            </a:r>
          </a:p>
        </p:txBody>
      </p:sp>
    </p:spTree>
    <p:extLst>
      <p:ext uri="{BB962C8B-B14F-4D97-AF65-F5344CB8AC3E}">
        <p14:creationId xmlns:p14="http://schemas.microsoft.com/office/powerpoint/2010/main" val="5593224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22.03.2022</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7</a:t>
            </a:fld>
            <a:endParaRPr lang="nb-NO"/>
          </a:p>
        </p:txBody>
      </p:sp>
      <p:sp>
        <p:nvSpPr>
          <p:cNvPr id="8" name="Content Placeholder 2">
            <a:extLst>
              <a:ext uri="{FF2B5EF4-FFF2-40B4-BE49-F238E27FC236}">
                <a16:creationId xmlns:a16="http://schemas.microsoft.com/office/drawing/2014/main" id="{95FBDEC9-1AF8-4906-855D-039A2BBE3787}"/>
              </a:ext>
            </a:extLst>
          </p:cNvPr>
          <p:cNvSpPr>
            <a:spLocks noGrp="1"/>
          </p:cNvSpPr>
          <p:nvPr>
            <p:ph idx="1"/>
          </p:nvPr>
        </p:nvSpPr>
        <p:spPr>
          <a:xfrm>
            <a:off x="0" y="2466000"/>
            <a:ext cx="9144000" cy="617746"/>
          </a:xfrm>
        </p:spPr>
        <p:txBody>
          <a:bodyPr>
            <a:noAutofit/>
          </a:bodyPr>
          <a:lstStyle/>
          <a:p>
            <a:pPr marL="0" indent="0" algn="ctr">
              <a:buNone/>
            </a:pPr>
            <a:r>
              <a:rPr lang="nb-NO" sz="6000" dirty="0">
                <a:latin typeface="Bebas Neue" panose="020B0606020202050201" pitchFamily="34" charset="0"/>
                <a:cs typeface="Montserrat SemiBold"/>
              </a:rPr>
              <a:t>OTHER LANGUAGES HAVE OTHER MEANS OF FORMING ABSTRACTIONS</a:t>
            </a:r>
          </a:p>
        </p:txBody>
      </p:sp>
    </p:spTree>
    <p:extLst>
      <p:ext uri="{BB962C8B-B14F-4D97-AF65-F5344CB8AC3E}">
        <p14:creationId xmlns:p14="http://schemas.microsoft.com/office/powerpoint/2010/main" val="41634414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22.03.2022</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8</a:t>
            </a:fld>
            <a:endParaRPr lang="nb-NO"/>
          </a:p>
        </p:txBody>
      </p:sp>
      <p:sp>
        <p:nvSpPr>
          <p:cNvPr id="8" name="Content Placeholder 2">
            <a:extLst>
              <a:ext uri="{FF2B5EF4-FFF2-40B4-BE49-F238E27FC236}">
                <a16:creationId xmlns:a16="http://schemas.microsoft.com/office/drawing/2014/main" id="{95FBDEC9-1AF8-4906-855D-039A2BBE3787}"/>
              </a:ext>
            </a:extLst>
          </p:cNvPr>
          <p:cNvSpPr>
            <a:spLocks noGrp="1"/>
          </p:cNvSpPr>
          <p:nvPr>
            <p:ph idx="1"/>
          </p:nvPr>
        </p:nvSpPr>
        <p:spPr>
          <a:xfrm>
            <a:off x="0" y="2952000"/>
            <a:ext cx="9144000" cy="617746"/>
          </a:xfrm>
        </p:spPr>
        <p:txBody>
          <a:bodyPr>
            <a:noAutofit/>
          </a:bodyPr>
          <a:lstStyle/>
          <a:p>
            <a:pPr marL="0" indent="0" algn="ctr">
              <a:buNone/>
            </a:pPr>
            <a:r>
              <a:rPr lang="nb-NO" sz="6000" dirty="0">
                <a:latin typeface="Bebas Neue" panose="020B0606020202050201" pitchFamily="34" charset="0"/>
                <a:cs typeface="Montserrat SemiBold"/>
              </a:rPr>
              <a:t>THIS IS FINE</a:t>
            </a:r>
          </a:p>
        </p:txBody>
      </p:sp>
    </p:spTree>
    <p:extLst>
      <p:ext uri="{BB962C8B-B14F-4D97-AF65-F5344CB8AC3E}">
        <p14:creationId xmlns:p14="http://schemas.microsoft.com/office/powerpoint/2010/main" val="2617672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22.03.2022</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9</a:t>
            </a:fld>
            <a:endParaRPr lang="nb-NO"/>
          </a:p>
        </p:txBody>
      </p:sp>
      <p:sp>
        <p:nvSpPr>
          <p:cNvPr id="8" name="Content Placeholder 2">
            <a:extLst>
              <a:ext uri="{FF2B5EF4-FFF2-40B4-BE49-F238E27FC236}">
                <a16:creationId xmlns:a16="http://schemas.microsoft.com/office/drawing/2014/main" id="{95FBDEC9-1AF8-4906-855D-039A2BBE3787}"/>
              </a:ext>
            </a:extLst>
          </p:cNvPr>
          <p:cNvSpPr>
            <a:spLocks noGrp="1"/>
          </p:cNvSpPr>
          <p:nvPr>
            <p:ph idx="1"/>
          </p:nvPr>
        </p:nvSpPr>
        <p:spPr>
          <a:xfrm>
            <a:off x="0" y="2466000"/>
            <a:ext cx="9144000" cy="617746"/>
          </a:xfrm>
        </p:spPr>
        <p:txBody>
          <a:bodyPr>
            <a:noAutofit/>
          </a:bodyPr>
          <a:lstStyle/>
          <a:p>
            <a:pPr marL="0" indent="0" algn="ctr">
              <a:buNone/>
            </a:pPr>
            <a:r>
              <a:rPr lang="nb-NO" sz="6000" dirty="0">
                <a:latin typeface="Bebas Neue" panose="020B0606020202050201" pitchFamily="34" charset="0"/>
                <a:cs typeface="Montserrat SemiBold"/>
              </a:rPr>
              <a:t>IN OBJECT ORIENTED LANGUAGES</a:t>
            </a:r>
            <a:br>
              <a:rPr lang="nb-NO" sz="6000" dirty="0">
                <a:latin typeface="Bebas Neue" panose="020B0606020202050201" pitchFamily="34" charset="0"/>
                <a:cs typeface="Montserrat SemiBold"/>
              </a:rPr>
            </a:br>
            <a:r>
              <a:rPr lang="nb-NO" sz="6000" dirty="0">
                <a:latin typeface="Bebas Neue" panose="020B0606020202050201" pitchFamily="34" charset="0"/>
                <a:cs typeface="Montserrat SemiBold"/>
              </a:rPr>
              <a:t>WE USE OBJECTS</a:t>
            </a:r>
          </a:p>
        </p:txBody>
      </p:sp>
    </p:spTree>
    <p:extLst>
      <p:ext uri="{BB962C8B-B14F-4D97-AF65-F5344CB8AC3E}">
        <p14:creationId xmlns:p14="http://schemas.microsoft.com/office/powerpoint/2010/main" val="89220833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t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8080</TotalTime>
  <Words>1906</Words>
  <Application>Microsoft Office PowerPoint</Application>
  <PresentationFormat>Skjermfremvisning (4:3)</PresentationFormat>
  <Paragraphs>308</Paragraphs>
  <Slides>59</Slides>
  <Notes>53</Notes>
  <HiddenSlides>0</HiddenSlides>
  <MMClips>0</MMClips>
  <ScaleCrop>false</ScaleCrop>
  <HeadingPairs>
    <vt:vector size="6" baseType="variant">
      <vt:variant>
        <vt:lpstr>Brukte skrifter</vt:lpstr>
      </vt:variant>
      <vt:variant>
        <vt:i4>6</vt:i4>
      </vt:variant>
      <vt:variant>
        <vt:lpstr>Tema</vt:lpstr>
      </vt:variant>
      <vt:variant>
        <vt:i4>1</vt:i4>
      </vt:variant>
      <vt:variant>
        <vt:lpstr>Lysbildetitler</vt:lpstr>
      </vt:variant>
      <vt:variant>
        <vt:i4>59</vt:i4>
      </vt:variant>
    </vt:vector>
  </HeadingPairs>
  <TitlesOfParts>
    <vt:vector size="66" baseType="lpstr">
      <vt:lpstr>Bebas Neue</vt:lpstr>
      <vt:lpstr>Cascadia Code</vt:lpstr>
      <vt:lpstr>Times New Roman</vt:lpstr>
      <vt:lpstr>Arial</vt:lpstr>
      <vt:lpstr>Calibri</vt:lpstr>
      <vt:lpstr>Cascadia Mono</vt:lpstr>
      <vt:lpstr>Office Theme</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Objects as a means of abstraction</dc:title>
  <dc:creator>Einar Høst</dc:creator>
  <cp:lastModifiedBy>Einar Høst</cp:lastModifiedBy>
  <cp:revision>1557</cp:revision>
  <dcterms:created xsi:type="dcterms:W3CDTF">2018-06-05T15:34:19Z</dcterms:created>
  <dcterms:modified xsi:type="dcterms:W3CDTF">2022-03-22T11:33:37Z</dcterms:modified>
</cp:coreProperties>
</file>